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Advent Pro"/>
      <p:regular r:id="rId25"/>
      <p:bold r:id="rId26"/>
      <p:italic r:id="rId27"/>
      <p:boldItalic r:id="rId28"/>
    </p:embeddedFont>
    <p:embeddedFont>
      <p:font typeface="Advent Pro Black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9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93" orient="horz"/>
        <p:guide pos="3840"/>
        <p:guide pos="225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dventPro-bold.fntdata"/><Relationship Id="rId25" Type="http://schemas.openxmlformats.org/officeDocument/2006/relationships/font" Target="fonts/AdventPro-regular.fntdata"/><Relationship Id="rId28" Type="http://schemas.openxmlformats.org/officeDocument/2006/relationships/font" Target="fonts/AdventPro-boldItalic.fntdata"/><Relationship Id="rId27" Type="http://schemas.openxmlformats.org/officeDocument/2006/relationships/font" Target="fonts/Advent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dventPro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AdventProBla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58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dvent Pro"/>
              <a:buNone/>
              <a:defRPr b="0" i="0" sz="4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10.jpg"/><Relationship Id="rId11" Type="http://schemas.openxmlformats.org/officeDocument/2006/relationships/image" Target="../media/image27.jpg"/><Relationship Id="rId10" Type="http://schemas.openxmlformats.org/officeDocument/2006/relationships/image" Target="../media/image30.jpg"/><Relationship Id="rId9" Type="http://schemas.openxmlformats.org/officeDocument/2006/relationships/image" Target="../media/image21.jpg"/><Relationship Id="rId5" Type="http://schemas.openxmlformats.org/officeDocument/2006/relationships/image" Target="../media/image23.jpg"/><Relationship Id="rId6" Type="http://schemas.openxmlformats.org/officeDocument/2006/relationships/image" Target="../media/image22.jpg"/><Relationship Id="rId7" Type="http://schemas.openxmlformats.org/officeDocument/2006/relationships/image" Target="../media/image29.jpg"/><Relationship Id="rId8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814891" y="718457"/>
            <a:ext cx="5068197" cy="3910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Боротьба </a:t>
            </a:r>
            <a:br>
              <a:rPr b="0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0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за </a:t>
            </a:r>
            <a:r>
              <a:rPr b="1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рівність </a:t>
            </a:r>
            <a:br>
              <a:rPr b="1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0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жінок та </a:t>
            </a:r>
            <a:br>
              <a:rPr b="0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0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чоловіків</a:t>
            </a:r>
            <a:endParaRPr b="0" i="0" sz="8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6149342" y="1233479"/>
            <a:ext cx="906780" cy="90678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0866120" y="3410622"/>
            <a:ext cx="906780" cy="90678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6149342" y="5424479"/>
            <a:ext cx="906780" cy="90678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7124700" y="718457"/>
            <a:ext cx="4648200" cy="1421802"/>
            <a:chOff x="7124700" y="718457"/>
            <a:chExt cx="4648200" cy="1421802"/>
          </a:xfrm>
        </p:grpSpPr>
        <p:pic>
          <p:nvPicPr>
            <p:cNvPr id="90" name="Google Shape;90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7124700" y="718457"/>
              <a:ext cx="4648200" cy="1421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3"/>
            <p:cNvSpPr txBox="1"/>
            <p:nvPr/>
          </p:nvSpPr>
          <p:spPr>
            <a:xfrm>
              <a:off x="7729765" y="824945"/>
              <a:ext cx="389549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Емма Вотсон</a:t>
              </a:r>
              <a:endParaRPr b="1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8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«Фемінізм – це не диктат. Він не наказує, він не догма. Він лише відстоює право вільного вибору»</a:t>
              </a:r>
              <a:endParaRPr i="1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6174442" y="2895600"/>
            <a:ext cx="4648200" cy="1421802"/>
            <a:chOff x="6174442" y="2895600"/>
            <a:chExt cx="4648200" cy="1421802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74442" y="2895600"/>
              <a:ext cx="4648200" cy="1421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3"/>
            <p:cNvSpPr txBox="1"/>
            <p:nvPr/>
          </p:nvSpPr>
          <p:spPr>
            <a:xfrm>
              <a:off x="6602732" y="3006336"/>
              <a:ext cx="366594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Елеонора Рузвельт</a:t>
              </a:r>
              <a:endParaRPr b="1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8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«Ніхто не може викликати у вас почуття власної неповноцінності без вашої згоди»</a:t>
              </a:r>
              <a:endParaRPr i="1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7124700" y="4913086"/>
            <a:ext cx="4648200" cy="1421802"/>
            <a:chOff x="7124700" y="4913086"/>
            <a:chExt cx="4648200" cy="1421802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7124700" y="4913086"/>
              <a:ext cx="4648200" cy="1421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3"/>
            <p:cNvSpPr txBox="1"/>
            <p:nvPr/>
          </p:nvSpPr>
          <p:spPr>
            <a:xfrm>
              <a:off x="7729765" y="5300821"/>
              <a:ext cx="38954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Майлі Сайрус</a:t>
              </a:r>
              <a:br>
                <a:rPr b="1" lang="ru-RU" sz="18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</a:br>
              <a:r>
                <a:rPr lang="ru-RU" sz="18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</a:t>
              </a:r>
              <a:r>
                <a:rPr i="1" lang="ru-RU" sz="18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 можу купити собі квіти»</a:t>
              </a:r>
              <a:endParaRPr i="1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sp>
        <p:nvSpPr>
          <p:cNvPr id="98" name="Google Shape;98;p13"/>
          <p:cNvSpPr txBox="1"/>
          <p:nvPr/>
        </p:nvSpPr>
        <p:spPr>
          <a:xfrm>
            <a:off x="2069565" y="1656415"/>
            <a:ext cx="50682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рівність</a:t>
            </a:r>
            <a:endParaRPr sz="8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914030" y="5151880"/>
            <a:ext cx="382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«Більше, ніж я: солідарність </a:t>
            </a:r>
            <a:br>
              <a:rPr b="0" i="0" lang="ru-RU" sz="1800" u="none" cap="none" strike="noStrike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0" i="0" lang="ru-RU" sz="1800" u="none" cap="none" strike="noStrike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і допомога в темні часи» Онлайн-версія</a:t>
            </a:r>
            <a:endParaRPr sz="18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914030" y="5899591"/>
            <a:ext cx="3558695" cy="515496"/>
            <a:chOff x="6151830" y="5747741"/>
            <a:chExt cx="3558695" cy="515496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151830" y="5747741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882150" y="5808937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6543532" y="2135993"/>
            <a:ext cx="5009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 одній із недавніх феміністських дискусій щодо солідарності під час війни я почув думку про те, що </a:t>
            </a:r>
            <a:r>
              <a:rPr i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солідарність — це праця</a:t>
            </a: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i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 думаю, що доволі багато чоловіків могли в перші місяці пандемії подивитись, що таке постійно бути разом із дітьми чи з хворими та недієздатними членами родини. Яка це велика праця, якого внутрішнього ресурсу вона потребує.</a:t>
            </a:r>
            <a:endParaRPr i="1"/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24127" l="0" r="0" t="24127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/>
        </p:nvSpPr>
        <p:spPr>
          <a:xfrm>
            <a:off x="6543532" y="1720831"/>
            <a:ext cx="5009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Чи можна вважати домашні справи реальною працею?</a:t>
            </a:r>
            <a:endParaRPr sz="54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-2833602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/>
        </p:nvSpPr>
        <p:spPr>
          <a:xfrm>
            <a:off x="6543525" y="2133650"/>
            <a:ext cx="4710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Усі чули тупий мізогінний жарт про жінку за кермом, подібну до мавпи з гранатою. А зараз війна, українська армія і суспільство залежні від поставок з інших країн, а чоловіки не мають права виїжджати. </a:t>
            </a:r>
            <a:r>
              <a:rPr i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І вся ця волонтерська логістика лягла на жінок.</a:t>
            </a: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Десятки моїх знайомих жінок отримують водійське посвідчення і привозять із Польщі, Німеччини, Чехії, Румунії медичні засоби, генератори, броніки.</a:t>
            </a:r>
            <a:endParaRPr i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18166" r="31867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6543532" y="2133668"/>
            <a:ext cx="5009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Не думаю, що доречно щодо чоловіків застосовувати слово «фемініст».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Хочу застерегти чоловіків, щоби своєю активністю в цьому напрямі вони не підміняли активність жінок. Не казали від їхнього імені й не намагались керувати процесами в їхніх спільнотах. Тут ми можемо бути лише на допоміжних позиціях. І то, якщо попросять.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b="24127" l="0" r="0" t="24127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/>
        </p:nvSpPr>
        <p:spPr>
          <a:xfrm>
            <a:off x="6543532" y="2690331"/>
            <a:ext cx="500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Бенедикт Камбербетч разом із дружиною Софі Хантер Камбербетч долучився до кампанії «Ось як виглядає фемініст», організованої журналом ELLE і британською організацією Fawcett Society, що бореться за права жінок. </a:t>
            </a: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20919" r="20918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/>
        </p:nvSpPr>
        <p:spPr>
          <a:xfrm>
            <a:off x="6543531" y="1304843"/>
            <a:ext cx="5377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«Це не жіноче визволення, це жіноче та чоловіче визволення»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Рут Бейдер Гінзбург,</a:t>
            </a:r>
            <a:r>
              <a:rPr b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американська юристка, суддя Верховного суду США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b="0" l="20513" r="20512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6543531" y="2951178"/>
            <a:ext cx="537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жіноче та чоловіче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6543525" y="1720825"/>
            <a:ext cx="4824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Український письменник </a:t>
            </a:r>
            <a:r>
              <a:rPr b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Артем Чапай </a:t>
            </a: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розділив із дружиною відпустку для догляду за дітьми і написав книжку «Тато в декреті».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Він пояснював своє рішення так: </a:t>
            </a:r>
            <a:r>
              <a:rPr i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«У якийсь момент у жінки просто зникає час на те, щоб продовжувати свою інтелектуальну діяльність, просто тому, що весь тягар, який стосується дітей, майже повністю припадає на жінку». </a:t>
            </a:r>
            <a:endParaRPr i="1" sz="1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Навіть перебуваючи на службі в ЗСУ, Артем допомагає синам робити домашку по Зуму.</a:t>
            </a:r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 b="0" l="17403" r="15976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/>
        </p:nvSpPr>
        <p:spPr>
          <a:xfrm>
            <a:off x="6543532" y="1443843"/>
            <a:ext cx="43377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Що зробити підліткам для жінок? </a:t>
            </a:r>
            <a:endParaRPr b="1" i="1" sz="2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Бути чесними й сміливими, не проходити повз відверту гидоту, повз кривдження. </a:t>
            </a:r>
            <a:endParaRPr b="1" i="1" sz="2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Бути людиною без вчинків — це погана життєва стратегія.</a:t>
            </a:r>
            <a:endParaRPr sz="2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-2833602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2513582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!</a:t>
            </a:r>
            <a:endParaRPr b="1" i="1" sz="80000">
              <a:solidFill>
                <a:srgbClr val="FFD718"/>
              </a:solidFill>
              <a:latin typeface="Advent Pro Black"/>
              <a:ea typeface="Advent Pro Black"/>
              <a:cs typeface="Advent Pro Black"/>
              <a:sym typeface="Advent Pr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/>
        </p:nvSpPr>
        <p:spPr>
          <a:xfrm>
            <a:off x="6543527" y="2541263"/>
            <a:ext cx="3855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Боротьба триває. </a:t>
            </a:r>
            <a:endParaRPr sz="54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b="0" l="20513" r="20512" t="0"/>
          <a:stretch/>
        </p:blipFill>
        <p:spPr>
          <a:xfrm>
            <a:off x="0" y="0"/>
            <a:ext cx="1994262" cy="22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 rotWithShape="1">
          <a:blip r:embed="rId4">
            <a:alphaModFix/>
          </a:blip>
          <a:srcRect b="12440" l="0" r="0" t="12440"/>
          <a:stretch/>
        </p:blipFill>
        <p:spPr>
          <a:xfrm>
            <a:off x="2050869" y="0"/>
            <a:ext cx="1994262" cy="22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 rotWithShape="1">
          <a:blip r:embed="rId5">
            <a:alphaModFix/>
          </a:blip>
          <a:srcRect b="0" l="17403" r="15976" t="0"/>
          <a:stretch/>
        </p:blipFill>
        <p:spPr>
          <a:xfrm>
            <a:off x="4101738" y="-4683"/>
            <a:ext cx="1994262" cy="22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6">
            <a:alphaModFix/>
          </a:blip>
          <a:srcRect b="0" l="23278" r="23279" t="0"/>
          <a:stretch/>
        </p:blipFill>
        <p:spPr>
          <a:xfrm>
            <a:off x="0" y="2300760"/>
            <a:ext cx="1994262" cy="22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 rotWithShape="1">
          <a:blip r:embed="rId7">
            <a:alphaModFix/>
          </a:blip>
          <a:srcRect b="0" l="20399" r="20398" t="0"/>
          <a:stretch/>
        </p:blipFill>
        <p:spPr>
          <a:xfrm>
            <a:off x="2050869" y="2300760"/>
            <a:ext cx="1994262" cy="22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8">
            <a:alphaModFix/>
          </a:blip>
          <a:srcRect b="0" l="26690" r="26690" t="0"/>
          <a:stretch/>
        </p:blipFill>
        <p:spPr>
          <a:xfrm>
            <a:off x="4101738" y="2296077"/>
            <a:ext cx="1994262" cy="22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9">
            <a:alphaModFix/>
          </a:blip>
          <a:srcRect b="0" l="16671" r="33362" t="0"/>
          <a:stretch/>
        </p:blipFill>
        <p:spPr>
          <a:xfrm>
            <a:off x="0" y="4604657"/>
            <a:ext cx="1994262" cy="22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10">
            <a:alphaModFix/>
          </a:blip>
          <a:srcRect b="0" l="26690" r="26690" t="0"/>
          <a:stretch/>
        </p:blipFill>
        <p:spPr>
          <a:xfrm>
            <a:off x="2050869" y="4604657"/>
            <a:ext cx="1994262" cy="22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 rotWithShape="1">
          <a:blip r:embed="rId11">
            <a:alphaModFix/>
          </a:blip>
          <a:srcRect b="24050" l="0" r="0" t="24050"/>
          <a:stretch/>
        </p:blipFill>
        <p:spPr>
          <a:xfrm>
            <a:off x="4101738" y="4599974"/>
            <a:ext cx="1994262" cy="2245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/>
        </p:nvSpPr>
        <p:spPr>
          <a:xfrm>
            <a:off x="6096001" y="739498"/>
            <a:ext cx="540067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Освітню виставку створила команда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ГО “Київський освітній центр “Простір толерантності” в межах проєкту «Сприяння соціальній згуртованості в Україні» / Point 7 за підтримки Американської асоціації юристів Ініціативи з верховенства права (ABA ROLI).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Автори: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Ульяна Устінова,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Олександр Войтенко,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Мирослав Грінберг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Дизайн, макет: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Дана Верстак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Координаторка: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Анна Ленчовська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222" name="Google Shape;222;p31"/>
          <p:cNvGrpSpPr/>
          <p:nvPr/>
        </p:nvGrpSpPr>
        <p:grpSpPr>
          <a:xfrm>
            <a:off x="6151830" y="5747741"/>
            <a:ext cx="3558695" cy="515496"/>
            <a:chOff x="6151830" y="5747741"/>
            <a:chExt cx="3558695" cy="515496"/>
          </a:xfrm>
        </p:grpSpPr>
        <p:pic>
          <p:nvPicPr>
            <p:cNvPr id="223" name="Google Shape;223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51830" y="5747741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82150" y="5808937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6543531" y="889843"/>
            <a:ext cx="52644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«Якщо жінку можна відправити на ешафот, то можна й у парламент». </a:t>
            </a:r>
            <a:endParaRPr b="1" i="1" sz="5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Олімпія де Ґуж,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авторка «Декларації прав жінки і громадянки» 1791 р.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16776" r="36604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6543530" y="4180127"/>
            <a:ext cx="526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парламент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6543531" y="1166840"/>
            <a:ext cx="4565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1979–2022</a:t>
            </a:r>
            <a:br>
              <a:rPr b="1" lang="ru-RU" sz="3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lang="ru-RU" sz="36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Іран</a:t>
            </a:r>
            <a:r>
              <a:rPr b="1" lang="ru-RU" sz="36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endParaRPr b="1" sz="36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 Ісламській революції 1979 року в Ірані брали участь не тільки ісламісти, а й комуністи, націоналісти, ліберали і феміністки. </a:t>
            </a: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Під час протестів жінки рили окопи та билися, брали участь у партизанських нападах на урядові об’єкти, здавали кров і підтримували роботу лікарень. </a:t>
            </a: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Після приходу до влади ісламського лідера Алі Хомейні жінки зрозуміли, що буде обов’язкове носіння хіджабу. 8 березня десятки тисяч жінок протестували біля урядових будівель. </a:t>
            </a: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32158" r="8581" t="0"/>
          <a:stretch/>
        </p:blipFill>
        <p:spPr>
          <a:xfrm>
            <a:off x="0" y="0"/>
            <a:ext cx="609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6543531" y="1720832"/>
            <a:ext cx="4565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Це не допомогло — носіння хіджабу стало обов’язковим. </a:t>
            </a: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 згодом обмежень побільшало: прийнятні «жіночі» професії, роздільне навчання, окремі види спорту для жінок. 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Через 43 роки студентку Махсу Аміні затримала поліція моралі за неправильне носіння хіджабу. Дівчина померла, ймовірно, від поліцейських побоїв. Ця історія викликала хвилю протестів по всій країні. </a:t>
            </a: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До жінок приєдналися й чоловіки — і вони виступають одним фронтом проти поліцейського свавілля і утисків прав жінок.</a:t>
            </a:r>
            <a:endParaRPr sz="1800"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20386" r="20385" t="0"/>
          <a:stretch/>
        </p:blipFill>
        <p:spPr>
          <a:xfrm>
            <a:off x="0" y="0"/>
            <a:ext cx="609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6543531" y="750743"/>
            <a:ext cx="53772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«Щоразу, коли жінка заступається за себе, вона заступається </a:t>
            </a:r>
            <a:br>
              <a:rPr b="1" i="1" lang="ru-RU" sz="5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5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за всіх жінок»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Мая Енджелоу, </a:t>
            </a:r>
            <a:b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письменниця і поетеса, брала активну участь у русі за громадянські права в США.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b="0" l="7132" r="33650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6543581" y="4042231"/>
            <a:ext cx="537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за всіх жінок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6543531" y="889840"/>
            <a:ext cx="44097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Участь жінок у публічних справах у Латинській Америці традиційно є обмеженою. І першою організацією, яка створила несподівану опозицію цій традиції, стали Матері Площі де Майо в Аргентині.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Це об’єднання матерів, чиї діти зникли у період військової диктатури в Аргентині між 1976 і 1983 роками. Назву рух отримав від назви площі, де жінки збиралися щочетверга.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Аргентинські матері привернули увагу до проблеми порушення прав людини, регулярно проводили марші — і це забезпечило прогрес їхнього протесту.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Військовий уряд вважав цих жінок політично небезпечними.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30361" r="16160" t="0"/>
          <a:stretch/>
        </p:blipFill>
        <p:spPr>
          <a:xfrm>
            <a:off x="0" y="0"/>
            <a:ext cx="609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6543532" y="1102406"/>
            <a:ext cx="5009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«Фемінізм для мене — важлива складова шляху людства до кращого, до подолання нерівностей, упереджень, дискримінації, до більш вільного, справедливого суспільства.» </a:t>
            </a:r>
            <a:endParaRPr sz="3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Федір </a:t>
            </a:r>
            <a:br>
              <a:rPr b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зварювальник, громадський діяч, профспілковий активіст, заробітчанин, військовослужбовець.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18225" l="9321" r="9124" t="20728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/>
        </p:nvSpPr>
        <p:spPr>
          <a:xfrm>
            <a:off x="6543532" y="1792931"/>
            <a:ext cx="5009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Чи можуть чоловіки бути  феміністами?</a:t>
            </a:r>
            <a:endParaRPr sz="54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-2833602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6543532" y="1028343"/>
            <a:ext cx="50097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 відвідував безліч акцій і заходів, які влаштовували жінки з феміністичної організації: у Києві, Львові, Сімферополі, Кам’янці-Подільському, Хмельницькому, Катовіце, Гданську, Познані, Берліні. Також допомагав забезпечувати безпеку. 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 той, хто гостро переживає відчуття наближення нашого світу до прірви. Маємо всі шанси зірватися у варварство. Все ж таки сподіваюсь, що </a:t>
            </a:r>
            <a:r>
              <a:rPr i="1"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за пів кроку до катастрофи, за пів години до півночі жінки цього світу зі складними життєвими досвідами, замучені й невиспані, кривджені своїми партнерами і роботодавцями, піднімуть руки догори, ввімкнуть свою супермагію, силу солідарності, вумен павер і врятують цей світ від катастрофи,</a:t>
            </a:r>
            <a:r>
              <a:rPr i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в яку їх історично завели чоловіки й суспільство з чоловічими правилами.</a:t>
            </a:r>
            <a:endParaRPr i="1"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12440" l="0" r="0" t="1244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