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Advent Pr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93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93" orient="horz"/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dvent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dventPr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dventPro-italic.fntdata"/><Relationship Id="rId6" Type="http://schemas.openxmlformats.org/officeDocument/2006/relationships/slide" Target="slides/slide1.xml"/><Relationship Id="rId18" Type="http://schemas.openxmlformats.org/officeDocument/2006/relationships/font" Target="fonts/Advent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dvent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та вміст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розділу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dvent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’єкти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 підпис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dvent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і підпис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dvent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358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dvent Pro"/>
              <a:buNone/>
              <a:defRPr b="0" i="0" sz="44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5" Type="http://schemas.openxmlformats.org/officeDocument/2006/relationships/hyperlink" Target="https://solidarity.tolerspace.org.ua/solidarnist-u-sporti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hyperlink" Target="https://solidarity.tolerspace.org.ua/borotba-za-rivnist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 flipH="1">
            <a:off x="7525276" y="829959"/>
            <a:ext cx="4133322" cy="5717682"/>
            <a:chOff x="3612883" y="315259"/>
            <a:chExt cx="4133322" cy="5717682"/>
          </a:xfrm>
        </p:grpSpPr>
        <p:sp>
          <p:nvSpPr>
            <p:cNvPr id="86" name="Google Shape;86;p13"/>
            <p:cNvSpPr/>
            <p:nvPr/>
          </p:nvSpPr>
          <p:spPr>
            <a:xfrm>
              <a:off x="3612883" y="315259"/>
              <a:ext cx="3929433" cy="5710540"/>
            </a:xfrm>
            <a:prstGeom prst="roundRect">
              <a:avLst>
                <a:gd fmla="val 8508" name="adj"/>
              </a:avLst>
            </a:prstGeom>
            <a:solidFill>
              <a:srgbClr val="FFD7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87" name="Google Shape;87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7177918" y="5570119"/>
              <a:ext cx="568287" cy="4628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13"/>
          <p:cNvSpPr txBox="1"/>
          <p:nvPr/>
        </p:nvSpPr>
        <p:spPr>
          <a:xfrm>
            <a:off x="7971619" y="1064832"/>
            <a:ext cx="35778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800" u="none" cap="none" strike="noStrike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Коли ми солідарні з нашою родиною та друзями, з тими, хто належить до тієї ж громади або групи, з тими, хто схожий на нас – це «зрозуміло»: ми допомагаємо «своїм», об’єднуємося </a:t>
            </a:r>
            <a:br>
              <a:rPr b="0" lang="ru-RU" sz="1800" u="none" cap="none" strike="noStrike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0" lang="ru-RU" sz="1800" u="none" cap="none" strike="noStrike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зі «своїми». І це – солідарність.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Але є і солідарність з тими, хто не схожий на нас, хто належить до «інших». Бути солідарним з «іншими» нелегко і іноді навіть лячно – як сприймуть мене ці «інші»? Але солідарність заради спільної мети </a:t>
            </a:r>
            <a:b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та спільних цінностей часто долає бар’єри, які можуть здаватись нездоланими.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 ще солідарність з тими, хто не схожий на нас, часто буває неочікуваною.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796886" y="1113556"/>
            <a:ext cx="6597445" cy="3281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НЕСХОЖІ НА МЕНЕ</a:t>
            </a:r>
            <a:endParaRPr b="1" sz="14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799923" y="1108725"/>
            <a:ext cx="6639600" cy="16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600" u="none" cap="none" strike="noStrike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НЕСХОЖІ</a:t>
            </a:r>
            <a:endParaRPr b="1" i="0" sz="14600" u="none" cap="none" strike="noStrike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grpSp>
        <p:nvGrpSpPr>
          <p:cNvPr id="91" name="Google Shape;91;p13"/>
          <p:cNvGrpSpPr/>
          <p:nvPr/>
        </p:nvGrpSpPr>
        <p:grpSpPr>
          <a:xfrm>
            <a:off x="934630" y="5429694"/>
            <a:ext cx="6758304" cy="1041590"/>
            <a:chOff x="934630" y="5429694"/>
            <a:chExt cx="6758304" cy="1041590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946234" y="5429694"/>
              <a:ext cx="6746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FFFFFF"/>
                  </a:solidFill>
                  <a:latin typeface="Advent Pro"/>
                  <a:ea typeface="Advent Pro"/>
                  <a:cs typeface="Advent Pro"/>
                  <a:sym typeface="Advent Pro"/>
                </a:rPr>
                <a:t>«Більше, ніж я: солідарність і допомога в темні часи» Онлайн-версія</a:t>
              </a:r>
              <a:endParaRPr sz="18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93" name="Google Shape;93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4630" y="5955788"/>
              <a:ext cx="1201367" cy="51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64950" y="6016984"/>
              <a:ext cx="1828375" cy="3931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/>
        </p:nvSpPr>
        <p:spPr>
          <a:xfrm>
            <a:off x="6416873" y="1671707"/>
            <a:ext cx="5403000" cy="44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2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«Солідарне суспільство </a:t>
            </a:r>
            <a:br>
              <a:rPr b="1" i="1" lang="ru-RU" sz="32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1" i="1" lang="ru-RU" sz="32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може бути створене не тільки </a:t>
            </a:r>
            <a:br>
              <a:rPr b="1" i="1" lang="ru-RU" sz="32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1" i="1" lang="ru-RU" sz="32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з «однієї раси, однієї нації, однієї держави», а й із безлічі різних расових, етнічних, політичних і релігійних груп... коли в них поряд із їхніми специфічними цінностями </a:t>
            </a:r>
            <a:br>
              <a:rPr b="1" i="1" lang="ru-RU" sz="32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1" i="1" lang="ru-RU" sz="32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й нормами є спільний фонд основних цінностей </a:t>
            </a:r>
            <a:br>
              <a:rPr b="1" i="1" lang="ru-RU" sz="32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1" i="1" lang="ru-RU" sz="32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та узгоджених норм»</a:t>
            </a:r>
            <a:endParaRPr i="1" sz="32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 rotWithShape="1">
          <a:blip r:embed="rId3">
            <a:alphaModFix/>
          </a:blip>
          <a:srcRect b="8364" l="0" r="0" t="3676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 txBox="1"/>
          <p:nvPr/>
        </p:nvSpPr>
        <p:spPr>
          <a:xfrm>
            <a:off x="6362698" y="759490"/>
            <a:ext cx="4908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А завершимо нашу екскурсію цитатою видатного соціолога, дослідника солідарності </a:t>
            </a:r>
            <a:r>
              <a:rPr b="1" i="1" lang="ru-RU" sz="16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Питирима Сорокіна:</a:t>
            </a:r>
            <a:endParaRPr b="1" i="1" sz="16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/>
        </p:nvSpPr>
        <p:spPr>
          <a:xfrm>
            <a:off x="6096001" y="739498"/>
            <a:ext cx="540067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Освітню виставку створила команда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ГО “Київський освітній центр “Простір толерантності” в межах проєкту «Сприяння соціальній згуртованості в Україні» / Point 7 за підтримки Американської асоціації юристів Ініціативи з верховенства права (ABA ROLI).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Автори: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Ульяна Устінова,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Олександр Войтенко,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Мирослав Грінберг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Дизайн, макет: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Дана Верстак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Координаторка: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Анна Ленчовська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grpSp>
        <p:nvGrpSpPr>
          <p:cNvPr id="188" name="Google Shape;188;p23"/>
          <p:cNvGrpSpPr/>
          <p:nvPr/>
        </p:nvGrpSpPr>
        <p:grpSpPr>
          <a:xfrm>
            <a:off x="6151830" y="5747741"/>
            <a:ext cx="3558695" cy="515496"/>
            <a:chOff x="6151830" y="5747741"/>
            <a:chExt cx="3558695" cy="515496"/>
          </a:xfrm>
        </p:grpSpPr>
        <p:pic>
          <p:nvPicPr>
            <p:cNvPr id="189" name="Google Shape;189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51830" y="5747741"/>
              <a:ext cx="1201367" cy="51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82150" y="5808937"/>
              <a:ext cx="1828375" cy="3931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18504" l="0" r="16010" t="18461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4"/>
          <p:cNvGrpSpPr/>
          <p:nvPr/>
        </p:nvGrpSpPr>
        <p:grpSpPr>
          <a:xfrm>
            <a:off x="6363122" y="1327258"/>
            <a:ext cx="4696381" cy="4203485"/>
            <a:chOff x="6362699" y="958885"/>
            <a:chExt cx="4816801" cy="4203485"/>
          </a:xfrm>
        </p:grpSpPr>
        <p:sp>
          <p:nvSpPr>
            <p:cNvPr id="101" name="Google Shape;101;p14"/>
            <p:cNvSpPr txBox="1"/>
            <p:nvPr/>
          </p:nvSpPr>
          <p:spPr>
            <a:xfrm>
              <a:off x="6362700" y="1868370"/>
              <a:ext cx="4816800" cy="32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600">
                  <a:solidFill>
                    <a:srgbClr val="FFD718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Мені було 10 років, коли мама розповіла, що в мене ВІЛ. </a:t>
              </a:r>
              <a:endParaRPr i="1" sz="16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Люди з ВІЛ потребують підтримки, або, іншими словами, солідарності. Але, як говорить Яна, </a:t>
              </a:r>
              <a:r>
                <a:rPr i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Ні батьки, ні вчителі, ні лікарі не розмовляють із підлітками. Тема дуже стигматизована. Вони [підлітки] залишаються наодинці зі своїми переживаннями. Тому важливо проводити групи підтримки для ВІЛ-позитивних підлітків …</a:t>
              </a:r>
              <a:endParaRPr i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Навіть люди, які взагалі-то розуміють, що таке ВІЛ, виявляються неготовими до солідарності: У моїй [Яни] гімназії вчителька класно розповіла про ВІЛ, але в кінці додала: </a:t>
              </a:r>
              <a:r>
                <a:rPr i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«Я не бажаю вам зустріти таких людей».</a:t>
              </a:r>
              <a:endParaRPr sz="1600"/>
            </a:p>
          </p:txBody>
        </p:sp>
        <p:sp>
          <p:nvSpPr>
            <p:cNvPr id="102" name="Google Shape;102;p14"/>
            <p:cNvSpPr txBox="1"/>
            <p:nvPr/>
          </p:nvSpPr>
          <p:spPr>
            <a:xfrm>
              <a:off x="6362699" y="958885"/>
              <a:ext cx="31749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600">
                  <a:solidFill>
                    <a:srgbClr val="FFD718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Історія Яни</a:t>
              </a:r>
              <a:endParaRPr sz="1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-38588" l="3757" r="3756" t="-46507"/>
          <a:stretch/>
        </p:blipFill>
        <p:spPr>
          <a:xfrm>
            <a:off x="0" y="-4683"/>
            <a:ext cx="6096000" cy="6862682"/>
          </a:xfrm>
          <a:prstGeom prst="rect">
            <a:avLst/>
          </a:prstGeom>
          <a:solidFill>
            <a:srgbClr val="654D5B"/>
          </a:solidFill>
          <a:ln>
            <a:noFill/>
          </a:ln>
        </p:spPr>
      </p:pic>
      <p:grpSp>
        <p:nvGrpSpPr>
          <p:cNvPr id="108" name="Google Shape;108;p15"/>
          <p:cNvGrpSpPr/>
          <p:nvPr/>
        </p:nvGrpSpPr>
        <p:grpSpPr>
          <a:xfrm>
            <a:off x="6362699" y="2066152"/>
            <a:ext cx="4629300" cy="2725682"/>
            <a:chOff x="6362699" y="958885"/>
            <a:chExt cx="4629300" cy="2725682"/>
          </a:xfrm>
        </p:grpSpPr>
        <p:sp>
          <p:nvSpPr>
            <p:cNvPr id="109" name="Google Shape;109;p15"/>
            <p:cNvSpPr txBox="1"/>
            <p:nvPr/>
          </p:nvSpPr>
          <p:spPr>
            <a:xfrm>
              <a:off x="6362699" y="958885"/>
              <a:ext cx="42732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600">
                  <a:solidFill>
                    <a:srgbClr val="FFD718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Що ж можна зробити?</a:t>
              </a:r>
              <a:endParaRPr sz="1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110" name="Google Shape;110;p15"/>
            <p:cNvSpPr txBox="1"/>
            <p:nvPr/>
          </p:nvSpPr>
          <p:spPr>
            <a:xfrm>
              <a:off x="6362699" y="1868367"/>
              <a:ext cx="4629300" cy="18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… ми почали проводити лекції про ВІЛ у школах. … Коли мені було 18, ми зареєстрували організацію. Teenergizer придумали підлітки для підлітків. Ніхто інший не знає, як краще. В дитинстві мене фотографували зі спини. І цим створювали історію «у тебе є проблема». … Тому мені не хотілось робити окреме виділення групи «тільки ВІЛ-позитивні» — Teenergizer для всіх.</a:t>
              </a:r>
              <a:endParaRPr sz="16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/>
        </p:nvSpPr>
        <p:spPr>
          <a:xfrm>
            <a:off x="6372325" y="547100"/>
            <a:ext cx="5268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На початку 1960-х рр. у частині США зберігалась расова сегрегація. Серед іншого, там існували заклади «лише для білих», місця в автобусах «лише для білих» і навіть лавки у парках «лише для білих». Проти цього протестували. Сидячі страйки відбувалися більш ніж у 50 містах США. Темношкірі активісти входили до закладу «тільки для білих» або сідали на місця «для білих» і вимагали , щоб їх належно обслужили. Згодом до сидячих страйків додалися лежачі, купальні тощо: демонстрації відбувались у бібліотеках, театрах, церквах і плавальних басейнах.</a:t>
            </a:r>
            <a:endParaRPr sz="1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А де солідарність з іншими?</a:t>
            </a:r>
            <a:endParaRPr b="1" sz="16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Джоан Трампауер Малголланд була першою білою протестувальницею, яка приєдналася до сидячих страйків афроамериканців. Це сталося у 1961 році в Джексоні, штат Міссісіпі. У 1963 р. дівчина брала участь у Марші на Вашингтон разом із доктором Мартіном Лютером Кінґом.</a:t>
            </a:r>
            <a:endParaRPr sz="1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У 1964 р. в США був прийнятий Закон про громадянські права, який остаточно заборонив дискримінацію.</a:t>
            </a:r>
            <a:endParaRPr sz="1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b="9588" l="0" r="0" t="6035"/>
          <a:stretch/>
        </p:blipFill>
        <p:spPr>
          <a:xfrm>
            <a:off x="0" y="1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b="127" l="0" r="0" t="-97"/>
          <a:stretch/>
        </p:blipFill>
        <p:spPr>
          <a:xfrm rot="-532101">
            <a:off x="1934504" y="3710332"/>
            <a:ext cx="3798587" cy="2923833"/>
          </a:xfrm>
          <a:prstGeom prst="rect">
            <a:avLst/>
          </a:prstGeom>
          <a:noFill/>
          <a:ln>
            <a:noFill/>
          </a:ln>
          <a:effectLst>
            <a:outerShdw blurRad="266700" rotWithShape="0" algn="tl" dir="2700000" dist="165100">
              <a:srgbClr val="000000">
                <a:alpha val="40000"/>
              </a:srgbClr>
            </a:outerShdw>
          </a:effectLst>
        </p:spPr>
      </p:pic>
      <p:grpSp>
        <p:nvGrpSpPr>
          <p:cNvPr id="118" name="Google Shape;118;p16"/>
          <p:cNvGrpSpPr/>
          <p:nvPr/>
        </p:nvGrpSpPr>
        <p:grpSpPr>
          <a:xfrm>
            <a:off x="147736" y="301810"/>
            <a:ext cx="5788025" cy="6369469"/>
            <a:chOff x="147736" y="301810"/>
            <a:chExt cx="5788025" cy="6369469"/>
          </a:xfrm>
        </p:grpSpPr>
        <p:grpSp>
          <p:nvGrpSpPr>
            <p:cNvPr id="119" name="Google Shape;119;p16"/>
            <p:cNvGrpSpPr/>
            <p:nvPr/>
          </p:nvGrpSpPr>
          <p:grpSpPr>
            <a:xfrm>
              <a:off x="2738535" y="6363502"/>
              <a:ext cx="3197226" cy="307777"/>
              <a:chOff x="2738535" y="6363502"/>
              <a:chExt cx="3197226" cy="307777"/>
            </a:xfrm>
          </p:grpSpPr>
          <p:sp>
            <p:nvSpPr>
              <p:cNvPr id="120" name="Google Shape;120;p16"/>
              <p:cNvSpPr/>
              <p:nvPr/>
            </p:nvSpPr>
            <p:spPr>
              <a:xfrm>
                <a:off x="2738535" y="6399708"/>
                <a:ext cx="3133725" cy="271571"/>
              </a:xfrm>
              <a:prstGeom prst="roundRect">
                <a:avLst>
                  <a:gd fmla="val 28650" name="adj"/>
                </a:avLst>
              </a:prstGeom>
              <a:solidFill>
                <a:srgbClr val="FFD71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endParaRPr>
              </a:p>
            </p:txBody>
          </p:sp>
          <p:sp>
            <p:nvSpPr>
              <p:cNvPr id="121" name="Google Shape;121;p16"/>
              <p:cNvSpPr txBox="1"/>
              <p:nvPr/>
            </p:nvSpPr>
            <p:spPr>
              <a:xfrm>
                <a:off x="2776536" y="6363502"/>
                <a:ext cx="315922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ru-RU" sz="1400">
                    <a:solidFill>
                      <a:srgbClr val="283583"/>
                    </a:solidFill>
                    <a:latin typeface="Advent Pro"/>
                    <a:ea typeface="Advent Pro"/>
                    <a:cs typeface="Advent Pro"/>
                    <a:sym typeface="Advent Pro"/>
                  </a:rPr>
                  <a:t>фото Джоан Трампауер, зроблені поліцією</a:t>
                </a:r>
                <a:endParaRPr i="1" sz="140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endParaRPr>
              </a:p>
            </p:txBody>
          </p:sp>
        </p:grpSp>
        <p:grpSp>
          <p:nvGrpSpPr>
            <p:cNvPr id="122" name="Google Shape;122;p16"/>
            <p:cNvGrpSpPr/>
            <p:nvPr/>
          </p:nvGrpSpPr>
          <p:grpSpPr>
            <a:xfrm>
              <a:off x="147736" y="301810"/>
              <a:ext cx="2538314" cy="559426"/>
              <a:chOff x="147736" y="301810"/>
              <a:chExt cx="2538314" cy="559426"/>
            </a:xfrm>
          </p:grpSpPr>
          <p:sp>
            <p:nvSpPr>
              <p:cNvPr id="123" name="Google Shape;123;p16"/>
              <p:cNvSpPr/>
              <p:nvPr/>
            </p:nvSpPr>
            <p:spPr>
              <a:xfrm>
                <a:off x="147736" y="323727"/>
                <a:ext cx="2538314" cy="537509"/>
              </a:xfrm>
              <a:prstGeom prst="roundRect">
                <a:avLst>
                  <a:gd fmla="val 22216" name="adj"/>
                </a:avLst>
              </a:prstGeom>
              <a:solidFill>
                <a:srgbClr val="FFD71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endParaRPr>
              </a:p>
            </p:txBody>
          </p:sp>
          <p:sp>
            <p:nvSpPr>
              <p:cNvPr id="124" name="Google Shape;124;p16"/>
              <p:cNvSpPr txBox="1"/>
              <p:nvPr/>
            </p:nvSpPr>
            <p:spPr>
              <a:xfrm>
                <a:off x="195362" y="301810"/>
                <a:ext cx="24717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ru-RU" sz="1400">
                    <a:solidFill>
                      <a:srgbClr val="283583"/>
                    </a:solidFill>
                    <a:latin typeface="Advent Pro"/>
                    <a:ea typeface="Advent Pro"/>
                    <a:cs typeface="Advent Pro"/>
                    <a:sym typeface="Advent Pro"/>
                  </a:rPr>
                  <a:t>Джоан Трампауер зараз (фото </a:t>
                </a:r>
                <a:br>
                  <a:rPr i="1" lang="ru-RU" sz="1400">
                    <a:solidFill>
                      <a:srgbClr val="283583"/>
                    </a:solidFill>
                    <a:latin typeface="Advent Pro"/>
                    <a:ea typeface="Advent Pro"/>
                    <a:cs typeface="Advent Pro"/>
                    <a:sym typeface="Advent Pro"/>
                  </a:rPr>
                </a:br>
                <a:r>
                  <a:rPr i="1" lang="ru-RU" sz="1400">
                    <a:solidFill>
                      <a:srgbClr val="283583"/>
                    </a:solidFill>
                    <a:latin typeface="Advent Pro"/>
                    <a:ea typeface="Advent Pro"/>
                    <a:cs typeface="Advent Pro"/>
                    <a:sym typeface="Advent Pro"/>
                  </a:rPr>
                  <a:t>надано спеціально для виставки) </a:t>
                </a:r>
                <a:endParaRPr/>
              </a:p>
            </p:txBody>
          </p:sp>
        </p:grpSp>
      </p:grpSp>
      <p:grpSp>
        <p:nvGrpSpPr>
          <p:cNvPr id="125" name="Google Shape;125;p16"/>
          <p:cNvGrpSpPr/>
          <p:nvPr/>
        </p:nvGrpSpPr>
        <p:grpSpPr>
          <a:xfrm>
            <a:off x="6499700" y="6299091"/>
            <a:ext cx="4400836" cy="563671"/>
            <a:chOff x="6942462" y="6299091"/>
            <a:chExt cx="4400836" cy="563671"/>
          </a:xfrm>
        </p:grpSpPr>
        <p:sp>
          <p:nvSpPr>
            <p:cNvPr id="126" name="Google Shape;126;p16"/>
            <p:cNvSpPr/>
            <p:nvPr/>
          </p:nvSpPr>
          <p:spPr>
            <a:xfrm>
              <a:off x="6942464" y="6299091"/>
              <a:ext cx="4400834" cy="563671"/>
            </a:xfrm>
            <a:prstGeom prst="round2SameRect">
              <a:avLst>
                <a:gd fmla="val 43989" name="adj1"/>
                <a:gd fmla="val 0" name="adj2"/>
              </a:avLst>
            </a:prstGeom>
            <a:solidFill>
              <a:srgbClr val="FFD7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6942462" y="6427025"/>
              <a:ext cx="4331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Ще один приклад солідарності проти сегрегації </a:t>
              </a:r>
              <a:r>
                <a:rPr b="1" lang="ru-RU" sz="1600" u="sng">
                  <a:solidFill>
                    <a:schemeClr val="hlink"/>
                  </a:solidFill>
                  <a:latin typeface="Advent Pro"/>
                  <a:ea typeface="Advent Pro"/>
                  <a:cs typeface="Advent Pro"/>
                  <a:sym typeface="Advent Pro"/>
                  <a:hlinkClick r:id="rId5"/>
                </a:rPr>
                <a:t>тут</a:t>
              </a:r>
              <a:endParaRPr b="1" sz="16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/>
          <p:cNvPicPr preferRelativeResize="0"/>
          <p:nvPr/>
        </p:nvPicPr>
        <p:blipFill rotWithShape="1">
          <a:blip r:embed="rId3">
            <a:alphaModFix/>
          </a:blip>
          <a:srcRect b="22246" l="5303" r="0" t="-53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6372325" y="897672"/>
            <a:ext cx="4658100" cy="3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А можуть чоловіки бути солідарними з жінками</a:t>
            </a:r>
            <a:br>
              <a:rPr b="1" lang="ru-RU" sz="36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1" lang="ru-RU" sz="36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у їх боротьбі за рівність? </a:t>
            </a:r>
            <a:endParaRPr b="1" sz="36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Ось приклад:</a:t>
            </a:r>
            <a:endParaRPr sz="1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Бенедикт Камбербетч разом із дружиною Софі Хантер.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Камбербетч долучився до кампанії «Ось як виглядає фемініст», організованої журналом ELLE і британською організацією Fawcett Society, що бореться за права жінок.</a:t>
            </a:r>
            <a:endParaRPr sz="1600"/>
          </a:p>
        </p:txBody>
      </p:sp>
      <p:grpSp>
        <p:nvGrpSpPr>
          <p:cNvPr id="134" name="Google Shape;134;p17"/>
          <p:cNvGrpSpPr/>
          <p:nvPr/>
        </p:nvGrpSpPr>
        <p:grpSpPr>
          <a:xfrm>
            <a:off x="6501021" y="6299091"/>
            <a:ext cx="4400834" cy="563671"/>
            <a:chOff x="6942464" y="6299091"/>
            <a:chExt cx="4400834" cy="563671"/>
          </a:xfrm>
        </p:grpSpPr>
        <p:sp>
          <p:nvSpPr>
            <p:cNvPr id="135" name="Google Shape;135;p17"/>
            <p:cNvSpPr/>
            <p:nvPr/>
          </p:nvSpPr>
          <p:spPr>
            <a:xfrm>
              <a:off x="6942464" y="6299091"/>
              <a:ext cx="4400834" cy="563671"/>
            </a:xfrm>
            <a:prstGeom prst="round2SameRect">
              <a:avLst>
                <a:gd fmla="val 43989" name="adj1"/>
                <a:gd fmla="val 0" name="adj2"/>
              </a:avLst>
            </a:prstGeom>
            <a:solidFill>
              <a:srgbClr val="FFD7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136" name="Google Shape;136;p17"/>
            <p:cNvSpPr txBox="1"/>
            <p:nvPr/>
          </p:nvSpPr>
          <p:spPr>
            <a:xfrm>
              <a:off x="7038831" y="6427036"/>
              <a:ext cx="4071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Докладніше про фемінізм можна дізнатись </a:t>
              </a:r>
              <a:r>
                <a:rPr b="1" lang="ru-RU" sz="1600" u="sng">
                  <a:solidFill>
                    <a:schemeClr val="hlink"/>
                  </a:solidFill>
                  <a:latin typeface="Advent Pro"/>
                  <a:ea typeface="Advent Pro"/>
                  <a:cs typeface="Advent Pro"/>
                  <a:sym typeface="Advent Pro"/>
                  <a:hlinkClick r:id="rId4"/>
                </a:rPr>
                <a:t>тут</a:t>
              </a:r>
              <a:endParaRPr b="1" sz="16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8"/>
          <p:cNvGrpSpPr/>
          <p:nvPr/>
        </p:nvGrpSpPr>
        <p:grpSpPr>
          <a:xfrm>
            <a:off x="6362593" y="465359"/>
            <a:ext cx="5379515" cy="5927282"/>
            <a:chOff x="6362698" y="958885"/>
            <a:chExt cx="5033700" cy="5927282"/>
          </a:xfrm>
        </p:grpSpPr>
        <p:sp>
          <p:nvSpPr>
            <p:cNvPr id="142" name="Google Shape;142;p18"/>
            <p:cNvSpPr txBox="1"/>
            <p:nvPr/>
          </p:nvSpPr>
          <p:spPr>
            <a:xfrm>
              <a:off x="6362698" y="1868367"/>
              <a:ext cx="5033700" cy="501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rgbClr val="FFD718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Люди можуть належати до різних етнічних груп та різних релігійних громад. Але і це не є перепоною для солідарності!</a:t>
              </a:r>
              <a:endParaRPr i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Зимою 2021–2022 я вирішив ініціювати молодіжний ромський центр у Каховці. Ми отримали старе приміщення від міської влади. Там треба було зробити ремонт. Більш за все я хвилювався, що не вдасться когось долучити до цього процесу, зацікавити цим.</a:t>
              </a:r>
              <a:endParaRPr sz="16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У Каховці проживають дві великі ромські громади: серви (християни) та кримські роми (мусульмани). Представники різних ромських громад часто не спілкуються одне з одним взагалі, навіть якщо живуть в одному місті. Я з громади сервів. Але в мене були дружні контакти і з деякими кримами через роботу в школі. І коли ми почали ремонт у молодіжному центрі, днів через десять велика кримська родина (семеро чоловіків) долучилася до нас. … Такого не було раніше, щоб ці дві громади співпрацювали і щось робили разом. </a:t>
              </a:r>
              <a:endParaRPr sz="16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А пізніше почали долучатися й українці. Ми завершили центр на 90%. А потім почалось російське вторгнення.</a:t>
              </a:r>
              <a:endParaRPr sz="1600"/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6362699" y="958885"/>
              <a:ext cx="31749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600">
                  <a:solidFill>
                    <a:srgbClr val="FFD718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Історія Януша</a:t>
              </a:r>
              <a:endParaRPr sz="1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 b="12473" l="0" r="0" t="12473"/>
          <a:stretch/>
        </p:blipFill>
        <p:spPr>
          <a:xfrm>
            <a:off x="0" y="-4683"/>
            <a:ext cx="6096002" cy="686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 b="24901" l="0" r="0" t="-51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19"/>
          <p:cNvGrpSpPr/>
          <p:nvPr/>
        </p:nvGrpSpPr>
        <p:grpSpPr>
          <a:xfrm>
            <a:off x="6362592" y="588514"/>
            <a:ext cx="5160919" cy="5680982"/>
            <a:chOff x="6362698" y="958885"/>
            <a:chExt cx="4744800" cy="5680982"/>
          </a:xfrm>
        </p:grpSpPr>
        <p:sp>
          <p:nvSpPr>
            <p:cNvPr id="151" name="Google Shape;151;p19"/>
            <p:cNvSpPr txBox="1"/>
            <p:nvPr/>
          </p:nvSpPr>
          <p:spPr>
            <a:xfrm>
              <a:off x="6362698" y="1868367"/>
              <a:ext cx="4744800" cy="47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rgbClr val="FFD718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ще одна історія солідарності з тими, хто – НІБИ-ТО - не такий, як ми.. </a:t>
              </a:r>
              <a:endParaRPr b="1" sz="16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Я ще вчилась у ліцеї і почала волонтерити на роздачі їжі для літніх та бездомних людей в організації «Молодь за мир». Пам’ятаю, що це було чимось шаленим для мене. Бездомні люди читають французькою, співають пісні іншими мовами, говорять тобі неймовірні речі. </a:t>
              </a:r>
              <a:endParaRPr sz="16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І це для мене було щось вражаюче, що перевертає погляд на світ.</a:t>
              </a:r>
              <a:endParaRPr sz="16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Ми з подругою подумали, що було б прикольно зробити щось літературне для цих людей. Не просто місце, де вони читають і зустрічаються, а подію, яка має ще якусь практичну користь. </a:t>
              </a:r>
              <a:endParaRPr sz="16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Так народилась ідея заходів  «Поет-Паштет»: замість вхідного квитка відвідувачі приносили паштет (або іншу їжу), а ми потім із ним робили канапки для людей, які приходили на роздачу.</a:t>
              </a:r>
              <a:endParaRPr sz="1600"/>
            </a:p>
          </p:txBody>
        </p:sp>
        <p:sp>
          <p:nvSpPr>
            <p:cNvPr id="152" name="Google Shape;152;p19"/>
            <p:cNvSpPr txBox="1"/>
            <p:nvPr/>
          </p:nvSpPr>
          <p:spPr>
            <a:xfrm>
              <a:off x="6362699" y="958885"/>
              <a:ext cx="31749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600">
                  <a:solidFill>
                    <a:srgbClr val="FFD718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Історія Каті</a:t>
              </a:r>
              <a:endParaRPr sz="1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 b="33437" l="0" r="0" t="15568"/>
          <a:stretch/>
        </p:blipFill>
        <p:spPr>
          <a:xfrm>
            <a:off x="0" y="-4682"/>
            <a:ext cx="6096000" cy="414488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/>
          <p:nvPr/>
        </p:nvSpPr>
        <p:spPr>
          <a:xfrm>
            <a:off x="6362698" y="2520897"/>
            <a:ext cx="47448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І тоді читали і бездомні люди, і волонтери. Коли слухаєш історії літніх людей і людей, які не мають наразі постійного будинку, вони дуже закарбовуються. На одному з цих вечорів жінка, Таїсія, сказала: «Я дуже щаслива людина. В мене є це місто. В мене є дерева. В мене є ці зорі. Чого ще я можу бажати». Це настільки тоді перевернуло мій світогляд.</a:t>
            </a:r>
            <a:endParaRPr sz="1600"/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4">
            <a:alphaModFix/>
          </a:blip>
          <a:srcRect b="24999" l="0" r="0" t="15555"/>
          <a:stretch/>
        </p:blipFill>
        <p:spPr>
          <a:xfrm>
            <a:off x="0" y="4140200"/>
            <a:ext cx="6096000" cy="271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20"/>
          <p:cNvCxnSpPr/>
          <p:nvPr/>
        </p:nvCxnSpPr>
        <p:spPr>
          <a:xfrm>
            <a:off x="0" y="4140200"/>
            <a:ext cx="60960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1"/>
          <p:cNvGrpSpPr/>
          <p:nvPr/>
        </p:nvGrpSpPr>
        <p:grpSpPr>
          <a:xfrm>
            <a:off x="6362699" y="790028"/>
            <a:ext cx="5239201" cy="5277935"/>
            <a:chOff x="6362699" y="958885"/>
            <a:chExt cx="5239201" cy="5277935"/>
          </a:xfrm>
        </p:grpSpPr>
        <p:sp>
          <p:nvSpPr>
            <p:cNvPr id="166" name="Google Shape;166;p21"/>
            <p:cNvSpPr txBox="1"/>
            <p:nvPr/>
          </p:nvSpPr>
          <p:spPr>
            <a:xfrm>
              <a:off x="6362700" y="2450220"/>
              <a:ext cx="5239200" cy="37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В 1984 році у Великій Британії шахтарі вийшли на страйк, який </a:t>
              </a:r>
              <a:br>
                <a:rPr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</a:br>
              <a:r>
                <a:rPr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тривав цілий рік. Гроші профспілки влада конфіскувала. Рух LGSM (Геї і лесбійки на підтримку шахтарів) починає збирати гроші на концертах та гей-парадах на знак солідарності з протестувальниками. Проте навіть в умовах тривалого безробіття Національний союз гірняків відмовляється від допомоги ЛГБТ-спільноти.</a:t>
              </a:r>
              <a:endParaRPr sz="16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Представник невеликого шахтарського поселення Онллуїн дивується активізму ЛГБТ-спільноти, але приймає зібрані гроші.</a:t>
              </a:r>
              <a:endParaRPr sz="16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Перед гей-парадом 1985 року до колони LGSM на прайді неочікувано приєднується кілька сотен шахтарів.</a:t>
              </a:r>
              <a:endParaRPr sz="16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Про ці події у 2014 р. навіть зняли фільм «Гордість».</a:t>
              </a:r>
              <a:endParaRPr sz="1600"/>
            </a:p>
          </p:txBody>
        </p:sp>
        <p:sp>
          <p:nvSpPr>
            <p:cNvPr id="167" name="Google Shape;167;p21"/>
            <p:cNvSpPr txBox="1"/>
            <p:nvPr/>
          </p:nvSpPr>
          <p:spPr>
            <a:xfrm>
              <a:off x="6362699" y="958885"/>
              <a:ext cx="46227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600">
                  <a:solidFill>
                    <a:srgbClr val="FFD718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І ше одна історія солідарності несхожих</a:t>
              </a:r>
              <a:endParaRPr sz="1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b="10129" l="-1" r="1639" t="0"/>
          <a:stretch/>
        </p:blipFill>
        <p:spPr>
          <a:xfrm>
            <a:off x="0" y="-4683"/>
            <a:ext cx="6096000" cy="373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 rotWithShape="1">
          <a:blip r:embed="rId4">
            <a:alphaModFix/>
          </a:blip>
          <a:srcRect b="15604" l="0" r="0" t="7885"/>
          <a:stretch/>
        </p:blipFill>
        <p:spPr>
          <a:xfrm>
            <a:off x="0" y="3749371"/>
            <a:ext cx="6096000" cy="31086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21"/>
          <p:cNvCxnSpPr/>
          <p:nvPr/>
        </p:nvCxnSpPr>
        <p:spPr>
          <a:xfrm>
            <a:off x="0" y="3749371"/>
            <a:ext cx="60960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71" name="Google Shape;171;p21"/>
          <p:cNvGrpSpPr/>
          <p:nvPr/>
        </p:nvGrpSpPr>
        <p:grpSpPr>
          <a:xfrm>
            <a:off x="117474" y="3121223"/>
            <a:ext cx="5852417" cy="1168012"/>
            <a:chOff x="117474" y="3121223"/>
            <a:chExt cx="5852417" cy="1168012"/>
          </a:xfrm>
        </p:grpSpPr>
        <p:sp>
          <p:nvSpPr>
            <p:cNvPr id="172" name="Google Shape;172;p21"/>
            <p:cNvSpPr/>
            <p:nvPr/>
          </p:nvSpPr>
          <p:spPr>
            <a:xfrm>
              <a:off x="3851274" y="4015283"/>
              <a:ext cx="2090835" cy="271571"/>
            </a:xfrm>
            <a:prstGeom prst="roundRect">
              <a:avLst>
                <a:gd fmla="val 28650" name="adj"/>
              </a:avLst>
            </a:prstGeom>
            <a:solidFill>
              <a:srgbClr val="FFD7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173" name="Google Shape;173;p21"/>
            <p:cNvSpPr txBox="1"/>
            <p:nvPr/>
          </p:nvSpPr>
          <p:spPr>
            <a:xfrm>
              <a:off x="3910805" y="3981458"/>
              <a:ext cx="20590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40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кадр з фільму «Гордість»</a:t>
              </a:r>
              <a:endParaRPr/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117474" y="3157429"/>
              <a:ext cx="2090835" cy="271571"/>
            </a:xfrm>
            <a:prstGeom prst="roundRect">
              <a:avLst>
                <a:gd fmla="val 28650" name="adj"/>
              </a:avLst>
            </a:prstGeom>
            <a:solidFill>
              <a:srgbClr val="FFD7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175" name="Google Shape;175;p21"/>
            <p:cNvSpPr txBox="1"/>
            <p:nvPr/>
          </p:nvSpPr>
          <p:spPr>
            <a:xfrm>
              <a:off x="119062" y="3121223"/>
              <a:ext cx="20908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40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фотографія з прайду 1985 р.</a:t>
              </a:r>
              <a:endParaRPr i="1" sz="14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