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Advent Pro"/>
      <p:regular r:id="rId30"/>
      <p:bold r:id="rId31"/>
      <p:italic r:id="rId32"/>
      <p:boldItalic r:id="rId33"/>
    </p:embeddedFont>
    <p:embeddedFont>
      <p:font typeface="Advent Pro Black"/>
      <p:bold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93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51">
          <p15:clr>
            <a:srgbClr val="A4A3A4"/>
          </p15:clr>
        </p15:guide>
        <p15:guide id="4" pos="41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93" orient="horz"/>
        <p:guide pos="3840"/>
        <p:guide pos="2251" orient="horz"/>
        <p:guide pos="41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dventPro-bold.fntdata"/><Relationship Id="rId30" Type="http://schemas.openxmlformats.org/officeDocument/2006/relationships/font" Target="fonts/AdventPro-regular.fntdata"/><Relationship Id="rId11" Type="http://schemas.openxmlformats.org/officeDocument/2006/relationships/slide" Target="slides/slide6.xml"/><Relationship Id="rId33" Type="http://schemas.openxmlformats.org/officeDocument/2006/relationships/font" Target="fonts/AdventPro-boldItalic.fntdata"/><Relationship Id="rId10" Type="http://schemas.openxmlformats.org/officeDocument/2006/relationships/slide" Target="slides/slide5.xml"/><Relationship Id="rId32" Type="http://schemas.openxmlformats.org/officeDocument/2006/relationships/font" Target="fonts/AdventPro-italic.fntdata"/><Relationship Id="rId13" Type="http://schemas.openxmlformats.org/officeDocument/2006/relationships/slide" Target="slides/slide8.xml"/><Relationship Id="rId35" Type="http://schemas.openxmlformats.org/officeDocument/2006/relationships/font" Target="fonts/AdventProBlack-boldItalic.fntdata"/><Relationship Id="rId12" Type="http://schemas.openxmlformats.org/officeDocument/2006/relationships/slide" Target="slides/slide7.xml"/><Relationship Id="rId34" Type="http://schemas.openxmlformats.org/officeDocument/2006/relationships/font" Target="fonts/AdventProBlack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dvent Pr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та вміст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розділу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dvent Pr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’єкти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 підпис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dvent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і підпис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dvent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358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dvent Pro"/>
              <a:buNone/>
              <a:defRPr b="0" i="0" sz="44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g"/><Relationship Id="rId4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858432" y="832202"/>
            <a:ext cx="107094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5000" u="none" cap="none" strike="noStrik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Що можуть підлітки</a:t>
            </a:r>
            <a:endParaRPr b="1" i="1" sz="15000" u="none" cap="none" strike="noStrike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858432" y="2662507"/>
            <a:ext cx="71631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50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підлітки</a:t>
            </a:r>
            <a:endParaRPr b="1" i="1" sz="15000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grpSp>
        <p:nvGrpSpPr>
          <p:cNvPr id="87" name="Google Shape;87;p13"/>
          <p:cNvGrpSpPr/>
          <p:nvPr/>
        </p:nvGrpSpPr>
        <p:grpSpPr>
          <a:xfrm>
            <a:off x="934630" y="5429694"/>
            <a:ext cx="6758304" cy="1041590"/>
            <a:chOff x="934630" y="5429694"/>
            <a:chExt cx="6758304" cy="1041590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946234" y="5429694"/>
              <a:ext cx="6746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«Більше, ніж я: солідарність і допомога в темні часи» Онлайн-версія</a:t>
              </a:r>
              <a:endParaRPr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89" name="Google Shape;89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4630" y="5955788"/>
              <a:ext cx="1201367" cy="515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64950" y="6016984"/>
              <a:ext cx="1828375" cy="3931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b="12425" l="0" r="0" t="12425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6564831" y="2397750"/>
            <a:ext cx="42099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Я не можу багато брати від світу, поки в мене не буде якогось морального почуття, що я у відповідь зробив достатньо. Зараз я навчаюсь і кожен день думаю «от я закінчу навчання і зможу повернутись в Україну з освітою і відбудовувати країну». Зараз у мене відчуття, що мені нещодавно дуже багато допомогли — і тепер я маю допомагати.</a:t>
            </a:r>
            <a:endParaRPr sz="1600"/>
          </a:p>
        </p:txBody>
      </p:sp>
      <p:sp>
        <p:nvSpPr>
          <p:cNvPr id="150" name="Google Shape;150;p22"/>
          <p:cNvSpPr txBox="1"/>
          <p:nvPr/>
        </p:nvSpPr>
        <p:spPr>
          <a:xfrm>
            <a:off x="6564831" y="2397750"/>
            <a:ext cx="42099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Дуже велике почуття провини за те, що я виїхав з України. І я намагаюсь бути максимально корисним звідси. Доначу з кожної зарплатні, намагаюсь створювати український контент. Намагаюсь вступати в дискусії з італійцями й іншими європейцями і показувати їм трошки, чому українці мають право ненавидіти росіян або чому мова настільки важлива.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3"/>
          <p:cNvPicPr preferRelativeResize="0"/>
          <p:nvPr/>
        </p:nvPicPr>
        <p:blipFill rotWithShape="1">
          <a:blip r:embed="rId3">
            <a:alphaModFix/>
          </a:blip>
          <a:srcRect b="3812" l="0" r="0" t="3813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/>
        </p:nvSpPr>
        <p:spPr>
          <a:xfrm>
            <a:off x="6543531" y="887501"/>
            <a:ext cx="5256600" cy="5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32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«Хоч би якою егоїстичною здавалася людина,  в її природі явно закладено певні закони, які змушують її цікавитись долею інших і вважати їхнє щастя необхідним для себе, хоча вона сама від цього нічого не отримує, за винятком задоволення бачити це щастя» </a:t>
            </a:r>
            <a:endParaRPr b="1" i="1" sz="32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Адам Сміт</a:t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6543531" y="3322693"/>
            <a:ext cx="525658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32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вважати їхнє щастя необхідним для себе</a:t>
            </a:r>
            <a:endParaRPr sz="1800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4"/>
          <p:cNvPicPr preferRelativeResize="0"/>
          <p:nvPr/>
        </p:nvPicPr>
        <p:blipFill rotWithShape="1">
          <a:blip r:embed="rId3">
            <a:alphaModFix/>
          </a:blip>
          <a:srcRect b="19276" l="0" r="0" t="5574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24"/>
          <p:cNvGrpSpPr/>
          <p:nvPr/>
        </p:nvGrpSpPr>
        <p:grpSpPr>
          <a:xfrm>
            <a:off x="6555205" y="1786749"/>
            <a:ext cx="4754400" cy="3284503"/>
            <a:chOff x="6362699" y="958885"/>
            <a:chExt cx="4754400" cy="3284503"/>
          </a:xfrm>
        </p:grpSpPr>
        <p:sp>
          <p:nvSpPr>
            <p:cNvPr id="164" name="Google Shape;164;p24"/>
            <p:cNvSpPr txBox="1"/>
            <p:nvPr/>
          </p:nvSpPr>
          <p:spPr>
            <a:xfrm>
              <a:off x="6362699" y="2427188"/>
              <a:ext cx="4754400" cy="181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Коли я вступила до Могилянки, виявилось, що там немає організації, яка б регулярно займалась літвечорами. І тоді ми з подругою придумали благодійний проєкт o.poetry. До нас доєднувалось шалено багато людей, особливо на перших вечорах наживо. В o.poetry ми провели два вечори — і почався ковід. І ми перейшли в онлайн. І тоді до нас доєднались читачі, слухачі, поети з усієї України.</a:t>
              </a:r>
              <a:endParaRPr sz="1600"/>
            </a:p>
          </p:txBody>
        </p:sp>
        <p:sp>
          <p:nvSpPr>
            <p:cNvPr id="165" name="Google Shape;165;p24"/>
            <p:cNvSpPr txBox="1"/>
            <p:nvPr/>
          </p:nvSpPr>
          <p:spPr>
            <a:xfrm>
              <a:off x="6362699" y="958885"/>
              <a:ext cx="4562100" cy="11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600">
                  <a:solidFill>
                    <a:srgbClr val="FFD718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Катя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студентка НаУКМА, засновниця поетичного простору o.poetry та співавторка ініціативи «Поет-Паштет»</a:t>
              </a:r>
              <a:endParaRPr b="1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5"/>
          <p:cNvPicPr preferRelativeResize="0"/>
          <p:nvPr/>
        </p:nvPicPr>
        <p:blipFill rotWithShape="1">
          <a:blip r:embed="rId3">
            <a:alphaModFix/>
          </a:blip>
          <a:srcRect b="0" l="16273" r="17105" t="0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 txBox="1"/>
          <p:nvPr/>
        </p:nvSpPr>
        <p:spPr>
          <a:xfrm>
            <a:off x="6564825" y="1905150"/>
            <a:ext cx="48498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Я ще вчилась у ліцеї і почала волонтерити на роздачі їжі для літніх та бездомних людей в організації «Молодь за мир». Пам’ятаю, що це було чимось шаленим для мене. Бездомні люди читають французькою, співають пісні іншими мовами, говорять тобі неймовірні речі. І це для мене було щось вражаюче, що перевертає погляд на світ. 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Ми з подругою подумали, що було б прикольно зробити щось літературне для цих людей. Так народилась ідея заходів «Поет-Паштет»: замість вхідного квитка відвідувачі приносили паштет (або іншу їжу), а ми потім із ним робили канапки для людей, які приходили на роздачу.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6"/>
          <p:cNvPicPr preferRelativeResize="0"/>
          <p:nvPr/>
        </p:nvPicPr>
        <p:blipFill rotWithShape="1">
          <a:blip r:embed="rId3">
            <a:alphaModFix/>
          </a:blip>
          <a:srcRect b="0" l="5586" r="5586" t="0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6"/>
          <p:cNvSpPr txBox="1"/>
          <p:nvPr/>
        </p:nvSpPr>
        <p:spPr>
          <a:xfrm>
            <a:off x="6564830" y="2397750"/>
            <a:ext cx="43983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Ці вечори відбувались у Могилянці й надворі. І тоді читали і бездомні люди, і волонтери. Коли слухаєш історії літніх людей і людей, які не мають наразі постійного будинку, вони дуже закарбовуються. На одному з цих вечорів жінка, Таїсія, сказала: «Я дуже щаслива людина. В мене є це місто. В мене є дерева. В мене є ці зорі. Чого ще я можу бажати». Це настільки тоді перевернуло мій світогляд.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7"/>
          <p:cNvPicPr preferRelativeResize="0"/>
          <p:nvPr/>
        </p:nvPicPr>
        <p:blipFill rotWithShape="1">
          <a:blip r:embed="rId3">
            <a:alphaModFix/>
          </a:blip>
          <a:srcRect b="14599" l="0" r="0" t="4232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7"/>
          <p:cNvSpPr txBox="1"/>
          <p:nvPr/>
        </p:nvSpPr>
        <p:spPr>
          <a:xfrm>
            <a:off x="6543531" y="887501"/>
            <a:ext cx="52566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«Свобода — це вміння сказати «так» своїм мріям. Гідність — це </a:t>
            </a:r>
            <a:br>
              <a:rPr b="1" i="1" lang="ru-RU" sz="4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b="1" i="1" lang="ru-RU" sz="4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вміння сказати </a:t>
            </a:r>
            <a:br>
              <a:rPr b="1" i="1" lang="ru-RU" sz="4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b="1" i="1" lang="ru-RU" sz="4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«ні» своїм страхам» </a:t>
            </a:r>
            <a:endParaRPr b="1" i="1" sz="4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Святослав Вакарчук</a:t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grpSp>
        <p:nvGrpSpPr>
          <p:cNvPr id="184" name="Google Shape;184;p27"/>
          <p:cNvGrpSpPr/>
          <p:nvPr/>
        </p:nvGrpSpPr>
        <p:grpSpPr>
          <a:xfrm>
            <a:off x="6543531" y="2348001"/>
            <a:ext cx="5256584" cy="3028097"/>
            <a:chOff x="6543531" y="2348001"/>
            <a:chExt cx="5256584" cy="3028097"/>
          </a:xfrm>
        </p:grpSpPr>
        <p:sp>
          <p:nvSpPr>
            <p:cNvPr id="185" name="Google Shape;185;p27"/>
            <p:cNvSpPr txBox="1"/>
            <p:nvPr/>
          </p:nvSpPr>
          <p:spPr>
            <a:xfrm>
              <a:off x="6543531" y="2348001"/>
              <a:ext cx="525658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4800">
                  <a:solidFill>
                    <a:srgbClr val="FFD718"/>
                  </a:solidFill>
                  <a:latin typeface="Advent Pro"/>
                  <a:ea typeface="Advent Pro"/>
                  <a:cs typeface="Advent Pro"/>
                  <a:sym typeface="Advent Pro"/>
                </a:rPr>
                <a:t>«так» своїм мріям</a:t>
              </a:r>
              <a:endParaRPr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186" name="Google Shape;186;p27"/>
            <p:cNvSpPr txBox="1"/>
            <p:nvPr/>
          </p:nvSpPr>
          <p:spPr>
            <a:xfrm>
              <a:off x="6543531" y="4545101"/>
              <a:ext cx="525658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4800">
                  <a:solidFill>
                    <a:srgbClr val="FFD718"/>
                  </a:solidFill>
                  <a:latin typeface="Advent Pro"/>
                  <a:ea typeface="Advent Pro"/>
                  <a:cs typeface="Advent Pro"/>
                  <a:sym typeface="Advent Pro"/>
                </a:rPr>
                <a:t>«ні» своїм страхам</a:t>
              </a:r>
              <a:endParaRPr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8"/>
          <p:cNvPicPr preferRelativeResize="0"/>
          <p:nvPr/>
        </p:nvPicPr>
        <p:blipFill rotWithShape="1">
          <a:blip r:embed="rId3">
            <a:alphaModFix/>
          </a:blip>
          <a:srcRect b="12473" l="0" r="0" t="12474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28"/>
          <p:cNvGrpSpPr/>
          <p:nvPr/>
        </p:nvGrpSpPr>
        <p:grpSpPr>
          <a:xfrm>
            <a:off x="6555201" y="1702004"/>
            <a:ext cx="4754404" cy="3453993"/>
            <a:chOff x="6362695" y="1266145"/>
            <a:chExt cx="4754404" cy="3453993"/>
          </a:xfrm>
        </p:grpSpPr>
        <p:sp>
          <p:nvSpPr>
            <p:cNvPr id="193" name="Google Shape;193;p28"/>
            <p:cNvSpPr txBox="1"/>
            <p:nvPr/>
          </p:nvSpPr>
          <p:spPr>
            <a:xfrm>
              <a:off x="6362699" y="2657638"/>
              <a:ext cx="4754400" cy="206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Мені було 10 років, коли мама розповіла, що в мене ВІЛ. Якщо чесно, я була шокована. </a:t>
              </a:r>
              <a:endParaRPr sz="16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В 16 я вирішила розкрити свій статус. Порадилася тільки з мамою. А вже через рік я зробила першу велику акцію. Стояла посеред парку  Шевченка з табличкою «Обійми мене! В мене ВІЛ». Відеозапис акції переглянули понад мільйон разів.</a:t>
              </a:r>
              <a:endParaRPr sz="1600"/>
            </a:p>
          </p:txBody>
        </p:sp>
        <p:sp>
          <p:nvSpPr>
            <p:cNvPr id="194" name="Google Shape;194;p28"/>
            <p:cNvSpPr txBox="1"/>
            <p:nvPr/>
          </p:nvSpPr>
          <p:spPr>
            <a:xfrm>
              <a:off x="6362695" y="1266145"/>
              <a:ext cx="3599700" cy="11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600">
                  <a:solidFill>
                    <a:srgbClr val="FFD718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Яна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ВІЛ-активістка, засновниця Teenergizer, просто людина </a:t>
              </a:r>
              <a:endParaRPr b="1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9"/>
          <p:cNvPicPr preferRelativeResize="0"/>
          <p:nvPr/>
        </p:nvPicPr>
        <p:blipFill rotWithShape="1">
          <a:blip r:embed="rId3">
            <a:alphaModFix/>
          </a:blip>
          <a:srcRect b="0" l="13774" r="19603" t="0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9"/>
          <p:cNvSpPr txBox="1"/>
          <p:nvPr/>
        </p:nvSpPr>
        <p:spPr>
          <a:xfrm>
            <a:off x="6564825" y="1658850"/>
            <a:ext cx="45579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Коли мені було 18, ми зареєстрували організацію.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Часто ВІЛ/СНІД та хвороби, що передаються статевим шляхом, — це ж не про діагноз, а про поведінку. Все починається з проблем ментального здоров’я у підлітковому віці. Через них людина веде ризикований спосіб життя — і може підхопити ВІЛ або інші захворювання. Тому ми вирішили робити консультації для підлітків.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Ми з друзями зі школи вигадали онлайн проєкт Teenergizer. Мені не хотілось робити окреме виділення групи «тільки ВІЛ-позитивні» — Teenergizer для всіх. Хотіли, щоб підлітки могли реалізовуватись онлайн. Ніхто інший не знає, як краще.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0"/>
          <p:cNvPicPr preferRelativeResize="0"/>
          <p:nvPr/>
        </p:nvPicPr>
        <p:blipFill rotWithShape="1">
          <a:blip r:embed="rId3">
            <a:alphaModFix/>
          </a:blip>
          <a:srcRect b="0" l="20376" r="20376" t="0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0"/>
          <p:cNvSpPr txBox="1"/>
          <p:nvPr/>
        </p:nvSpPr>
        <p:spPr>
          <a:xfrm>
            <a:off x="6564830" y="1782000"/>
            <a:ext cx="43983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Багато підлітків із ВІЛ перестають приймати терапію. Від цього можна померти. </a:t>
            </a:r>
            <a:endParaRPr sz="16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Підлітки  не йдуть говорити з лікарями, батьками, вчителями, шкільними психологами. Вони йдуть до друзів або «лікаря Гугла».</a:t>
            </a:r>
            <a:endParaRPr sz="16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Вони залишаються наодинці зі своїми переживаннями. Тому важливо проводити групи підтримки для ВІЛ-позитивних підлітків, працювати в школах. Зробити можливою розмову підлітка зі своїм лікарем наодинці, без батьків. Для того, щоб він відчував власну відповідальність за своє життя. 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1845" y="749947"/>
            <a:ext cx="5237069" cy="355788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1"/>
          <p:cNvSpPr txBox="1"/>
          <p:nvPr/>
        </p:nvSpPr>
        <p:spPr>
          <a:xfrm>
            <a:off x="6667501" y="1002185"/>
            <a:ext cx="4421413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32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Щоб проявляти солідарність, </a:t>
            </a:r>
            <a:br>
              <a:rPr i="1" lang="ru-RU" sz="32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i="1" lang="ru-RU" sz="32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не обов’язково робити щось надзвичайне, </a:t>
            </a:r>
            <a:br>
              <a:rPr i="1" lang="ru-RU" sz="32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i="1" lang="ru-RU" sz="32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інколи достатньо просто підтримувати зв’язок. </a:t>
            </a:r>
            <a:endParaRPr b="1" sz="320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213" name="Google Shape;213;p31"/>
          <p:cNvSpPr txBox="1"/>
          <p:nvPr/>
        </p:nvSpPr>
        <p:spPr>
          <a:xfrm>
            <a:off x="-948076" y="-3116099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80000">
                <a:solidFill>
                  <a:srgbClr val="FFD718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!</a:t>
            </a:r>
            <a:endParaRPr b="1" i="1" sz="80000">
              <a:solidFill>
                <a:srgbClr val="FFD718"/>
              </a:solidFill>
              <a:latin typeface="Advent Pro Black"/>
              <a:ea typeface="Advent Pro Black"/>
              <a:cs typeface="Advent Pro Black"/>
              <a:sym typeface="Advent Pro Black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6667501" y="4741961"/>
            <a:ext cx="46100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Анна, </a:t>
            </a:r>
            <a:br>
              <a:rPr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психологиня</a:t>
            </a:r>
            <a:endParaRPr b="1"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23773" l="0" r="0" t="1709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6543531" y="887501"/>
            <a:ext cx="5256600" cy="5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«У світі, що швидко змінюється, єдина стратегія, яка гарантовано зазнає невдачі, — це </a:t>
            </a:r>
            <a:br>
              <a:rPr b="1" i="1" lang="ru-RU" sz="4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b="1" i="1" lang="ru-RU" sz="4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не ризикувати» </a:t>
            </a:r>
            <a:endParaRPr b="1" i="1" sz="4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Марк Цукерберг</a:t>
            </a:r>
            <a:endParaRPr sz="16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6543531" y="4545101"/>
            <a:ext cx="3803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не ризикувати</a:t>
            </a:r>
            <a:endParaRPr sz="1800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2"/>
          <p:cNvPicPr preferRelativeResize="0"/>
          <p:nvPr/>
        </p:nvPicPr>
        <p:blipFill rotWithShape="1">
          <a:blip r:embed="rId3">
            <a:alphaModFix/>
          </a:blip>
          <a:srcRect b="11534" l="0" r="0" t="4034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32"/>
          <p:cNvGrpSpPr/>
          <p:nvPr/>
        </p:nvGrpSpPr>
        <p:grpSpPr>
          <a:xfrm>
            <a:off x="6555205" y="1694074"/>
            <a:ext cx="4754400" cy="3469853"/>
            <a:chOff x="6362699" y="1496585"/>
            <a:chExt cx="4754400" cy="3469853"/>
          </a:xfrm>
        </p:grpSpPr>
        <p:sp>
          <p:nvSpPr>
            <p:cNvPr id="221" name="Google Shape;221;p32"/>
            <p:cNvSpPr txBox="1"/>
            <p:nvPr/>
          </p:nvSpPr>
          <p:spPr>
            <a:xfrm>
              <a:off x="6362699" y="2657638"/>
              <a:ext cx="4754400" cy="230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Люди підтримують одне одного, щоб мати когось, кому можна довіряти.</a:t>
              </a:r>
              <a:endParaRPr sz="16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В основному я просто вислуховую друзів. У мене навіть немає ідей, чому вони мені довіряють. Мене просто влаштовує цей факт.</a:t>
              </a:r>
              <a:endParaRPr i="1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Я теж можу чесно ділитися  своїми переживаннями.  Люблю на рівних  слухати й говорити</a:t>
              </a:r>
              <a:endParaRPr i="1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222" name="Google Shape;222;p32"/>
            <p:cNvSpPr txBox="1"/>
            <p:nvPr/>
          </p:nvSpPr>
          <p:spPr>
            <a:xfrm>
              <a:off x="6362699" y="1496585"/>
              <a:ext cx="4562100" cy="8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600">
                  <a:solidFill>
                    <a:srgbClr val="FFD718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Ярік</a:t>
              </a:r>
              <a:endParaRPr b="1" sz="36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старшокласник, учасник серверів Discord</a:t>
              </a:r>
              <a:endParaRPr b="1" sz="1600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3"/>
          <p:cNvPicPr preferRelativeResize="0"/>
          <p:nvPr/>
        </p:nvPicPr>
        <p:blipFill rotWithShape="1">
          <a:blip r:embed="rId3">
            <a:alphaModFix/>
          </a:blip>
          <a:srcRect b="11534" l="0" r="0" t="4034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33"/>
          <p:cNvGrpSpPr/>
          <p:nvPr/>
        </p:nvGrpSpPr>
        <p:grpSpPr>
          <a:xfrm>
            <a:off x="6555205" y="1693757"/>
            <a:ext cx="4754400" cy="3055361"/>
            <a:chOff x="6362699" y="2064802"/>
            <a:chExt cx="4754400" cy="3055361"/>
          </a:xfrm>
        </p:grpSpPr>
        <p:sp>
          <p:nvSpPr>
            <p:cNvPr id="229" name="Google Shape;229;p33"/>
            <p:cNvSpPr txBox="1"/>
            <p:nvPr/>
          </p:nvSpPr>
          <p:spPr>
            <a:xfrm>
              <a:off x="6362699" y="3303963"/>
              <a:ext cx="4754400" cy="181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4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Люди підтримують одне одного, щоб мати когось, кому можна довіряти.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4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В основному я просто вислуховую друзів. У мене навіть немає ідей, чому вони мені довіряють. Мене просто влаштовує цей факт.</a:t>
              </a:r>
              <a:endParaRPr i="1" sz="1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4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Я теж можу чесно ділитися  своїми переживаннями.  Люблю на рівних  слухати й говорити</a:t>
              </a:r>
              <a:endParaRPr i="1" sz="1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230" name="Google Shape;230;p33"/>
            <p:cNvSpPr txBox="1"/>
            <p:nvPr/>
          </p:nvSpPr>
          <p:spPr>
            <a:xfrm>
              <a:off x="6362699" y="2064802"/>
              <a:ext cx="4562100" cy="8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600">
                  <a:solidFill>
                    <a:srgbClr val="FFD718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Ярік</a:t>
              </a:r>
              <a:endParaRPr b="1" sz="36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старшокласник, учасник серверів Discord</a:t>
              </a:r>
              <a:endParaRPr b="1" sz="1600"/>
            </a:p>
          </p:txBody>
        </p:sp>
      </p:grpSp>
      <p:grpSp>
        <p:nvGrpSpPr>
          <p:cNvPr id="231" name="Google Shape;231;p33"/>
          <p:cNvGrpSpPr/>
          <p:nvPr/>
        </p:nvGrpSpPr>
        <p:grpSpPr>
          <a:xfrm>
            <a:off x="6555205" y="1693757"/>
            <a:ext cx="4562206" cy="2408867"/>
            <a:chOff x="6555205" y="1693757"/>
            <a:chExt cx="4562206" cy="2408867"/>
          </a:xfrm>
        </p:grpSpPr>
        <p:sp>
          <p:nvSpPr>
            <p:cNvPr id="232" name="Google Shape;232;p33"/>
            <p:cNvSpPr txBox="1"/>
            <p:nvPr/>
          </p:nvSpPr>
          <p:spPr>
            <a:xfrm>
              <a:off x="6555205" y="2932924"/>
              <a:ext cx="4430700" cy="116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4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Ще до повномасштабного вторгнення та евакуації в Румунію я з друзями грав кожен вечір у різні ігри онлайн із паралельним балаканням. У Румунії мені подобається, просто проблема полягає в тому, що тут немає більшості моїх друзів</a:t>
              </a:r>
              <a:endParaRPr i="1" sz="1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233" name="Google Shape;233;p33"/>
            <p:cNvSpPr txBox="1"/>
            <p:nvPr/>
          </p:nvSpPr>
          <p:spPr>
            <a:xfrm>
              <a:off x="6555311" y="1693757"/>
              <a:ext cx="4562100" cy="8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600">
                  <a:solidFill>
                    <a:srgbClr val="FFD718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Ярік</a:t>
              </a:r>
              <a:endParaRPr b="1" sz="36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старшокласник, учасник серверів Discord</a:t>
              </a:r>
              <a:endParaRPr b="1" sz="1600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4"/>
          <p:cNvPicPr preferRelativeResize="0"/>
          <p:nvPr/>
        </p:nvPicPr>
        <p:blipFill rotWithShape="1">
          <a:blip r:embed="rId3">
            <a:alphaModFix/>
          </a:blip>
          <a:srcRect b="-19305" l="1578" r="6412" t="-27295"/>
          <a:stretch/>
        </p:blipFill>
        <p:spPr>
          <a:xfrm>
            <a:off x="0" y="-4683"/>
            <a:ext cx="6096003" cy="6862684"/>
          </a:xfrm>
          <a:prstGeom prst="rect">
            <a:avLst/>
          </a:prstGeom>
          <a:solidFill>
            <a:srgbClr val="5865F2"/>
          </a:solidFill>
          <a:ln>
            <a:noFill/>
          </a:ln>
        </p:spPr>
      </p:pic>
      <p:sp>
        <p:nvSpPr>
          <p:cNvPr id="239" name="Google Shape;239;p34"/>
          <p:cNvSpPr txBox="1"/>
          <p:nvPr/>
        </p:nvSpPr>
        <p:spPr>
          <a:xfrm>
            <a:off x="6564825" y="2520900"/>
            <a:ext cx="46071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Діскорд — це програма для зідзвонів. Я запрошую в онлайн- спільноту тих, із ким мені комфортно спілкуватись. Точно не подобаються люди, які дискримінують інших людей за якісь ознаки, які змінити неможливо: стать, колір шкіри, будь-яке захворювання, інвалідність. Якщо людина дискримінує іншу за це, то я не зможу з нею потоваришувати.</a:t>
            </a:r>
            <a:endParaRPr i="1" sz="16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240" name="Google Shape;24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6985" y="3001116"/>
            <a:ext cx="3460915" cy="671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5"/>
          <p:cNvPicPr preferRelativeResize="0"/>
          <p:nvPr/>
        </p:nvPicPr>
        <p:blipFill rotWithShape="1">
          <a:blip r:embed="rId3">
            <a:alphaModFix/>
          </a:blip>
          <a:srcRect b="0" l="20376" r="20376" t="0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5"/>
          <p:cNvSpPr txBox="1"/>
          <p:nvPr/>
        </p:nvSpPr>
        <p:spPr>
          <a:xfrm>
            <a:off x="6564830" y="2644050"/>
            <a:ext cx="4398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Ми з друзями спілкуємося на різні теми: щось важливе або не дуже, щось зле або хороше. Коли говорять декілька людей, ми одного затикаємо, щоб по черзі висловлювалися. Онлайн у нас є правило: якщо хтось просить прям на серйозі перестати щось робити, то ми перестаємо</a:t>
            </a:r>
            <a:endParaRPr i="1" sz="16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36"/>
          <p:cNvGrpSpPr/>
          <p:nvPr/>
        </p:nvGrpSpPr>
        <p:grpSpPr>
          <a:xfrm>
            <a:off x="6151830" y="5747741"/>
            <a:ext cx="3558695" cy="515496"/>
            <a:chOff x="6151830" y="5747741"/>
            <a:chExt cx="3558695" cy="515496"/>
          </a:xfrm>
        </p:grpSpPr>
        <p:pic>
          <p:nvPicPr>
            <p:cNvPr id="252" name="Google Shape;252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51830" y="5747741"/>
              <a:ext cx="1201367" cy="515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82150" y="5808937"/>
              <a:ext cx="1828375" cy="3931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4" name="Google Shape;254;p36"/>
          <p:cNvSpPr txBox="1"/>
          <p:nvPr/>
        </p:nvSpPr>
        <p:spPr>
          <a:xfrm>
            <a:off x="6096001" y="739498"/>
            <a:ext cx="5400674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Освітню виставку створила команда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ГО “Київський освітній центр “Простір толерантності” в межах проєкту «Сприяння соціальній згуртованості в Україні» / Point 7 за підтримки Американської асоціації юристів Ініціативи з верховенства права (ABA ROLI).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Автори: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Ульяна Устінова,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Олександр Войтенко,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Мирослав Грінберг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Дизайн, макет: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Дана Верстак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Координаторка: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Анна Ленчовська</a:t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6543531" y="1581900"/>
            <a:ext cx="45654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Травень 1968</a:t>
            </a:r>
            <a:br>
              <a:rPr b="1" lang="ru-RU" sz="3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b="1" lang="ru-RU" sz="36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Париж</a:t>
            </a:r>
            <a:r>
              <a:rPr b="1" lang="ru-RU" sz="3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endParaRPr b="1" sz="36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Усе почалося з виступів студентів університету Париж Х — Нантер. Вони вимагали дозволити студентам-хлопцям входити до жіночих гуртожитків. Цю вимогу студенти-соціологи перетворили на символ боротьби з усім застарілим, патріархальним, пуританським. Стіни Нантера і Сорбонни були вкриті плакатами: </a:t>
            </a:r>
            <a:r>
              <a:rPr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«Забороняти заборонено» </a:t>
            </a: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і </a:t>
            </a:r>
            <a:r>
              <a:rPr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«Кохання — вільне»</a:t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24656" r="16208" t="0"/>
          <a:stretch/>
        </p:blipFill>
        <p:spPr>
          <a:xfrm>
            <a:off x="0" y="0"/>
            <a:ext cx="609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6543531" y="2413338"/>
            <a:ext cx="4565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13 травня 1968 року в загальнонаціональному страйку брали участь вже 10 мільйонів людей. А вимоги стали серйознішими: трудова реформа, реформа освіти й навіть повалення уряду. Головним досягненням протестувальників стало повне оновлення системи освіти й дозвіл на самоврядування в університетах.</a:t>
            </a:r>
            <a:endParaRPr sz="1800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9847" r="29266" t="0"/>
          <a:stretch/>
        </p:blipFill>
        <p:spPr>
          <a:xfrm>
            <a:off x="0" y="0"/>
            <a:ext cx="609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/>
        </p:nvSpPr>
        <p:spPr>
          <a:xfrm>
            <a:off x="6543525" y="1581900"/>
            <a:ext cx="51015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Революція на граніті. </a:t>
            </a:r>
            <a:br>
              <a:rPr b="1" lang="ru-RU" sz="36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b="1" lang="ru-RU" sz="3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Київ, 1990 </a:t>
            </a:r>
            <a:endParaRPr b="1" sz="36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Україна натоді перебувала у складі СРСР.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2 жовтня 1990 р. в Києві на площі Жовтневої революції (нині — Майдан Незалежності) кілька десятків студентів оголосили про початок голодування. До кінця дня їх було вже 108, а наступного дня — 137 студентів із Києва, Львова, Дніпропетровська і Дрогобича. Через загрозу розгону на захист студентів вийшли до 50 тисяч киян. </a:t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15805" r="24725" t="0"/>
          <a:stretch/>
        </p:blipFill>
        <p:spPr>
          <a:xfrm>
            <a:off x="0" y="0"/>
            <a:ext cx="609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/>
        </p:nvSpPr>
        <p:spPr>
          <a:xfrm>
            <a:off x="6543530" y="652305"/>
            <a:ext cx="5457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Голодування на граніті тривало 15 днів. Молодь вимагала, щоб влада не підписувала новий союзний договір. А ще нових виборів на багатопартійній основі, відставки голови Ради міністрів та проходження військової служби тільки на території України, а не в гарячих точках Радянського Союзу. Влада вимушена була виконати всі вимоги.</a:t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b="4383" l="1091" r="116" t="780"/>
          <a:stretch/>
        </p:blipFill>
        <p:spPr>
          <a:xfrm>
            <a:off x="6162675" y="2990850"/>
            <a:ext cx="6029324" cy="38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4">
            <a:alphaModFix/>
          </a:blip>
          <a:srcRect b="6894" l="0" r="0" t="3104"/>
          <a:stretch/>
        </p:blipFill>
        <p:spPr>
          <a:xfrm>
            <a:off x="-1" y="0"/>
            <a:ext cx="609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6173" l="0" r="0" t="-64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6543531" y="951399"/>
            <a:ext cx="5256600" cy="4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0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«Ви повинні займатися тим, що робить вас щасливим. Забудьте про гроші або інші пастки, які заведено вважати успіхом. У вас всього одне життя» </a:t>
            </a:r>
            <a:endParaRPr b="1" i="1" sz="40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Карл Лагерфельд</a:t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6543531" y="1560999"/>
            <a:ext cx="5256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0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тим, що робить вас щасливим</a:t>
            </a:r>
            <a:endParaRPr sz="1800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7686" l="0" r="0" t="7686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20"/>
          <p:cNvGrpSpPr/>
          <p:nvPr/>
        </p:nvGrpSpPr>
        <p:grpSpPr>
          <a:xfrm>
            <a:off x="6555199" y="1340229"/>
            <a:ext cx="4754406" cy="4177543"/>
            <a:chOff x="6362693" y="1281495"/>
            <a:chExt cx="4754406" cy="4177543"/>
          </a:xfrm>
        </p:grpSpPr>
        <p:sp>
          <p:nvSpPr>
            <p:cNvPr id="136" name="Google Shape;136;p20"/>
            <p:cNvSpPr txBox="1"/>
            <p:nvPr/>
          </p:nvSpPr>
          <p:spPr>
            <a:xfrm>
              <a:off x="6362699" y="2657638"/>
              <a:ext cx="4754400" cy="280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Студенти з Колегії де Мілано організували збір серед жителів колегії і домовились з адміністрацією, щоб одному українському студенту надали   безкоштовно. Це була цілком студентська ініціатива. Досі не можу повірити, що мене взяли.</a:t>
              </a:r>
              <a:endParaRPr sz="16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Вони потім розповідали мені, що для них було дуже важливо відчувати, що в ситуації з війною в Україні вони не залишаються осторонь, а можуть щось зробити, бути корисними. Насправді, мені тоді дуже важливо було це почути. </a:t>
              </a:r>
              <a:endParaRPr sz="1600"/>
            </a:p>
          </p:txBody>
        </p:sp>
        <p:sp>
          <p:nvSpPr>
            <p:cNvPr id="137" name="Google Shape;137;p20"/>
            <p:cNvSpPr txBox="1"/>
            <p:nvPr/>
          </p:nvSpPr>
          <p:spPr>
            <a:xfrm>
              <a:off x="6362693" y="1281495"/>
              <a:ext cx="2094000" cy="11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600">
                  <a:solidFill>
                    <a:srgbClr val="FFD718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Лін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студент, тікток-блогер, небінарна людина</a:t>
              </a:r>
              <a:endParaRPr b="1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1"/>
          <p:cNvPicPr preferRelativeResize="0"/>
          <p:nvPr/>
        </p:nvPicPr>
        <p:blipFill rotWithShape="1">
          <a:blip r:embed="rId3">
            <a:alphaModFix/>
          </a:blip>
          <a:srcRect b="12425" l="0" r="0" t="12425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6564831" y="2397750"/>
            <a:ext cx="42099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Я не можу багато брати від світу, поки в мене не буде якогось морального почуття, що я у відповідь зробив достатньо. Зараз я навчаюсь і кожен день думаю «от я закінчу навчання і зможу повернутись в Україну з освітою і відбудовувати країну». Зараз у мене відчуття, що мені нещодавно дуже багато допомогли — і тепер я маю допомагати.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