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12192000"/>
  <p:notesSz cx="6858000" cy="9144000"/>
  <p:embeddedFontLst>
    <p:embeddedFont>
      <p:font typeface="Advent Pro"/>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230">
          <p15:clr>
            <a:srgbClr val="A4A3A4"/>
          </p15:clr>
        </p15:guide>
        <p15:guide id="2" pos="3840">
          <p15:clr>
            <a:srgbClr val="A4A3A4"/>
          </p15:clr>
        </p15:guide>
        <p15:guide id="3" orient="horz" pos="913">
          <p15:clr>
            <a:srgbClr val="A4A3A4"/>
          </p15:clr>
        </p15:guide>
        <p15:guide id="4" orient="horz" pos="2160">
          <p15:clr>
            <a:srgbClr val="A4A3A4"/>
          </p15:clr>
        </p15:guide>
        <p15:guide id="5" pos="72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230" orient="horz"/>
        <p:guide pos="3840"/>
        <p:guide pos="913" orient="horz"/>
        <p:guide pos="2160" orient="horz"/>
        <p:guide pos="7242"/>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dventPro-bold.fntdata"/><Relationship Id="rId11" Type="http://schemas.openxmlformats.org/officeDocument/2006/relationships/slide" Target="slides/slide6.xml"/><Relationship Id="rId22" Type="http://schemas.openxmlformats.org/officeDocument/2006/relationships/font" Target="fonts/AdventPro-boldItalic.fntdata"/><Relationship Id="rId10" Type="http://schemas.openxmlformats.org/officeDocument/2006/relationships/slide" Target="slides/slide5.xml"/><Relationship Id="rId21" Type="http://schemas.openxmlformats.org/officeDocument/2006/relationships/font" Target="fonts/AdventPro-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AdventPro-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ий слайд" type="blank">
  <p:cSld name="BLANK">
    <p:spTree>
      <p:nvGrpSpPr>
        <p:cNvPr id="12" name="Shape 12"/>
        <p:cNvGrpSpPr/>
        <p:nvPr/>
      </p:nvGrpSpPr>
      <p:grpSpPr>
        <a:xfrm>
          <a:off x="0" y="0"/>
          <a:ext cx="0" cy="0"/>
          <a:chOff x="0" y="0"/>
          <a:chExt cx="0" cy="0"/>
        </a:xfrm>
      </p:grpSpPr>
      <p:sp>
        <p:nvSpPr>
          <p:cNvPr id="13" name="Google Shape;13;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і вертикальний текст" type="vertTx">
  <p:cSld name="VERTICAL_TEXT">
    <p:spTree>
      <p:nvGrpSpPr>
        <p:cNvPr id="69" name="Shape 69"/>
        <p:cNvGrpSpPr/>
        <p:nvPr/>
      </p:nvGrpSpPr>
      <p:grpSpPr>
        <a:xfrm>
          <a:off x="0" y="0"/>
          <a:ext cx="0" cy="0"/>
          <a:chOff x="0" y="0"/>
          <a:chExt cx="0" cy="0"/>
        </a:xfrm>
      </p:grpSpPr>
      <p:sp>
        <p:nvSpPr>
          <p:cNvPr id="70" name="Google Shape;7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ий заголовок і текст" type="vertTitleAndTx">
  <p:cSld name="VERTICAL_TITLE_AND_VERTICAL_TEXT">
    <p:spTree>
      <p:nvGrpSpPr>
        <p:cNvPr id="75" name="Shape 75"/>
        <p:cNvGrpSpPr/>
        <p:nvPr/>
      </p:nvGrpSpPr>
      <p:grpSpPr>
        <a:xfrm>
          <a:off x="0" y="0"/>
          <a:ext cx="0" cy="0"/>
          <a:chOff x="0" y="0"/>
          <a:chExt cx="0" cy="0"/>
        </a:xfrm>
      </p:grpSpPr>
      <p:sp>
        <p:nvSpPr>
          <p:cNvPr id="76" name="Google Shape;76;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ий слайд" type="title">
  <p:cSld name="TITLE">
    <p:spTree>
      <p:nvGrpSpPr>
        <p:cNvPr id="16" name="Shape 16"/>
        <p:cNvGrpSpPr/>
        <p:nvPr/>
      </p:nvGrpSpPr>
      <p:grpSpPr>
        <a:xfrm>
          <a:off x="0" y="0"/>
          <a:ext cx="0" cy="0"/>
          <a:chOff x="0" y="0"/>
          <a:chExt cx="0" cy="0"/>
        </a:xfrm>
      </p:grpSpPr>
      <p:sp>
        <p:nvSpPr>
          <p:cNvPr id="17" name="Google Shape;17;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dvent Pr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Назва та вміст" type="obj">
  <p:cSld name="OBJECT">
    <p:spTree>
      <p:nvGrpSpPr>
        <p:cNvPr id="22" name="Shape 22"/>
        <p:cNvGrpSpPr/>
        <p:nvPr/>
      </p:nvGrpSpPr>
      <p:grpSpPr>
        <a:xfrm>
          <a:off x="0" y="0"/>
          <a:ext cx="0" cy="0"/>
          <a:chOff x="0" y="0"/>
          <a:chExt cx="0" cy="0"/>
        </a:xfrm>
      </p:grpSpPr>
      <p:sp>
        <p:nvSpPr>
          <p:cNvPr id="23" name="Google Shape;23;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Назва розділу" type="secHead">
  <p:cSld name="SECTION_HEADER">
    <p:spTree>
      <p:nvGrpSpPr>
        <p:cNvPr id="28" name="Shape 28"/>
        <p:cNvGrpSpPr/>
        <p:nvPr/>
      </p:nvGrpSpPr>
      <p:grpSpPr>
        <a:xfrm>
          <a:off x="0" y="0"/>
          <a:ext cx="0" cy="0"/>
          <a:chOff x="0" y="0"/>
          <a:chExt cx="0" cy="0"/>
        </a:xfrm>
      </p:grpSpPr>
      <p:sp>
        <p:nvSpPr>
          <p:cNvPr id="29" name="Google Shape;29;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dvent Pr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єкти" type="twoObj">
  <p:cSld name="TWO_OBJECTS">
    <p:spTree>
      <p:nvGrpSpPr>
        <p:cNvPr id="34" name="Shape 34"/>
        <p:cNvGrpSpPr/>
        <p:nvPr/>
      </p:nvGrpSpPr>
      <p:grpSpPr>
        <a:xfrm>
          <a:off x="0" y="0"/>
          <a:ext cx="0" cy="0"/>
          <a:chOff x="0" y="0"/>
          <a:chExt cx="0" cy="0"/>
        </a:xfrm>
      </p:grpSpPr>
      <p:sp>
        <p:nvSpPr>
          <p:cNvPr id="35" name="Google Shape;35;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орівняння" type="twoTxTwoObj">
  <p:cSld name="TWO_OBJECTS_WITH_TEXT">
    <p:spTree>
      <p:nvGrpSpPr>
        <p:cNvPr id="41" name="Shape 41"/>
        <p:cNvGrpSpPr/>
        <p:nvPr/>
      </p:nvGrpSpPr>
      <p:grpSpPr>
        <a:xfrm>
          <a:off x="0" y="0"/>
          <a:ext cx="0" cy="0"/>
          <a:chOff x="0" y="0"/>
          <a:chExt cx="0" cy="0"/>
        </a:xfrm>
      </p:grpSpPr>
      <p:sp>
        <p:nvSpPr>
          <p:cNvPr id="42" name="Google Shape;42;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Лише заголовок" type="titleOnly">
  <p:cSld name="TITLE_ONLY">
    <p:spTree>
      <p:nvGrpSpPr>
        <p:cNvPr id="50" name="Shape 50"/>
        <p:cNvGrpSpPr/>
        <p:nvPr/>
      </p:nvGrpSpPr>
      <p:grpSpPr>
        <a:xfrm>
          <a:off x="0" y="0"/>
          <a:ext cx="0" cy="0"/>
          <a:chOff x="0" y="0"/>
          <a:chExt cx="0" cy="0"/>
        </a:xfrm>
      </p:grpSpPr>
      <p:sp>
        <p:nvSpPr>
          <p:cNvPr id="51" name="Google Shape;51;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міст і підпис" type="objTx">
  <p:cSld name="OBJECT_WITH_CAPTION_TEXT">
    <p:spTree>
      <p:nvGrpSpPr>
        <p:cNvPr id="55" name="Shape 55"/>
        <p:cNvGrpSpPr/>
        <p:nvPr/>
      </p:nvGrpSpPr>
      <p:grpSpPr>
        <a:xfrm>
          <a:off x="0" y="0"/>
          <a:ext cx="0" cy="0"/>
          <a:chOff x="0" y="0"/>
          <a:chExt cx="0" cy="0"/>
        </a:xfrm>
      </p:grpSpPr>
      <p:sp>
        <p:nvSpPr>
          <p:cNvPr id="56" name="Google Shape;56;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dvent Pr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8" name="Google Shape;58;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 name="Google Shape;59;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і підпис" type="picTx">
  <p:cSld name="PICTURE_WITH_CAPTION_TEXT">
    <p:spTree>
      <p:nvGrpSpPr>
        <p:cNvPr id="62" name="Shape 62"/>
        <p:cNvGrpSpPr/>
        <p:nvPr/>
      </p:nvGrpSpPr>
      <p:grpSpPr>
        <a:xfrm>
          <a:off x="0" y="0"/>
          <a:ext cx="0" cy="0"/>
          <a:chOff x="0" y="0"/>
          <a:chExt cx="0" cy="0"/>
        </a:xfrm>
      </p:grpSpPr>
      <p:sp>
        <p:nvSpPr>
          <p:cNvPr id="63" name="Google Shape;63;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dvent Pr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0"/>
          <p:cNvSpPr/>
          <p:nvPr>
            <p:ph idx="2" type="pic"/>
          </p:nvPr>
        </p:nvSpPr>
        <p:spPr>
          <a:xfrm>
            <a:off x="5183188" y="987425"/>
            <a:ext cx="6172200" cy="4873625"/>
          </a:xfrm>
          <a:prstGeom prst="rect">
            <a:avLst/>
          </a:prstGeom>
          <a:noFill/>
          <a:ln>
            <a:noFill/>
          </a:ln>
        </p:spPr>
      </p:sp>
      <p:sp>
        <p:nvSpPr>
          <p:cNvPr id="65" name="Google Shape;65;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28358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dvent Pro"/>
              <a:ea typeface="Advent Pro"/>
              <a:cs typeface="Advent Pro"/>
              <a:sym typeface="Advent Pro"/>
            </a:endParaRPr>
          </a:p>
        </p:txBody>
      </p:sp>
      <p:sp>
        <p:nvSpPr>
          <p:cNvPr id="7" name="Google Shape;7;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dvent Pro"/>
              <a:buNone/>
              <a:defRPr b="0" i="0" sz="4400" u="none" cap="none" strike="noStrike">
                <a:solidFill>
                  <a:schemeClr val="dk1"/>
                </a:solidFill>
                <a:latin typeface="Advent Pro"/>
                <a:ea typeface="Advent Pro"/>
                <a:cs typeface="Advent Pro"/>
                <a:sym typeface="Advent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dvent Pro"/>
                <a:ea typeface="Advent Pro"/>
                <a:cs typeface="Advent Pro"/>
                <a:sym typeface="Advent Pr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dvent Pro"/>
                <a:ea typeface="Advent Pro"/>
                <a:cs typeface="Advent Pro"/>
                <a:sym typeface="Advent Pro"/>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dvent Pro"/>
                <a:ea typeface="Advent Pro"/>
                <a:cs typeface="Advent Pro"/>
                <a:sym typeface="Advent Pro"/>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dvent Pro"/>
                <a:ea typeface="Advent Pro"/>
                <a:cs typeface="Advent Pro"/>
                <a:sym typeface="Advent Pro"/>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dvent Pro"/>
                <a:ea typeface="Advent Pro"/>
                <a:cs typeface="Advent Pro"/>
                <a:sym typeface="Advent Pr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dvent Pro"/>
                <a:ea typeface="Advent Pro"/>
                <a:cs typeface="Advent Pro"/>
                <a:sym typeface="Advent Pr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dvent Pro"/>
                <a:ea typeface="Advent Pro"/>
                <a:cs typeface="Advent Pro"/>
                <a:sym typeface="Advent Pr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dvent Pro"/>
                <a:ea typeface="Advent Pro"/>
                <a:cs typeface="Advent Pro"/>
                <a:sym typeface="Advent Pr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dvent Pro"/>
                <a:ea typeface="Advent Pro"/>
                <a:cs typeface="Advent Pro"/>
                <a:sym typeface="Advent Pro"/>
              </a:defRPr>
            </a:lvl9pPr>
          </a:lstStyle>
          <a:p/>
        </p:txBody>
      </p:sp>
      <p:sp>
        <p:nvSpPr>
          <p:cNvPr id="9" name="Google Shape;9;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dvent Pro"/>
                <a:ea typeface="Advent Pro"/>
                <a:cs typeface="Advent Pro"/>
                <a:sym typeface="Advent Pro"/>
              </a:defRPr>
            </a:lvl1pPr>
            <a:lvl2pPr lvl="1"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2pPr>
            <a:lvl3pPr lvl="2"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3pPr>
            <a:lvl4pPr lvl="3"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4pPr>
            <a:lvl5pPr lvl="4"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5pPr>
            <a:lvl6pPr lvl="5"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6pPr>
            <a:lvl7pPr lvl="6"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7pPr>
            <a:lvl8pPr lvl="7"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8pPr>
            <a:lvl9pPr lvl="8"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9pPr>
          </a:lstStyle>
          <a:p/>
        </p:txBody>
      </p:sp>
      <p:sp>
        <p:nvSpPr>
          <p:cNvPr id="10" name="Google Shape;10;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dvent Pro"/>
                <a:ea typeface="Advent Pro"/>
                <a:cs typeface="Advent Pro"/>
                <a:sym typeface="Advent Pro"/>
              </a:defRPr>
            </a:lvl1pPr>
            <a:lvl2pPr lvl="1"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2pPr>
            <a:lvl3pPr lvl="2"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3pPr>
            <a:lvl4pPr lvl="3"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4pPr>
            <a:lvl5pPr lvl="4"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5pPr>
            <a:lvl6pPr lvl="5"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6pPr>
            <a:lvl7pPr lvl="6"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7pPr>
            <a:lvl8pPr lvl="7"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8pPr>
            <a:lvl9pPr lvl="8" marR="0" rtl="0" algn="l">
              <a:spcBef>
                <a:spcPts val="0"/>
              </a:spcBef>
              <a:spcAft>
                <a:spcPts val="0"/>
              </a:spcAft>
              <a:buSzPts val="1400"/>
              <a:buNone/>
              <a:defRPr b="0" i="0" sz="1800" u="none" cap="none" strike="noStrike">
                <a:solidFill>
                  <a:schemeClr val="dk1"/>
                </a:solidFill>
                <a:latin typeface="Advent Pro"/>
                <a:ea typeface="Advent Pro"/>
                <a:cs typeface="Advent Pro"/>
                <a:sym typeface="Advent Pro"/>
              </a:defRPr>
            </a:lvl9pPr>
          </a:lstStyle>
          <a:p/>
        </p:txBody>
      </p:sp>
      <p:sp>
        <p:nvSpPr>
          <p:cNvPr id="11" name="Google Shape;11;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dvent Pro"/>
                <a:ea typeface="Advent Pro"/>
                <a:cs typeface="Advent Pro"/>
                <a:sym typeface="Advent Pro"/>
              </a:defRPr>
            </a:lvl1pPr>
            <a:lvl2pPr indent="0" lvl="1" marL="0" marR="0" rtl="0" algn="r">
              <a:spcBef>
                <a:spcPts val="0"/>
              </a:spcBef>
              <a:buNone/>
              <a:defRPr b="0" i="0" sz="1200" u="none" cap="none" strike="noStrike">
                <a:solidFill>
                  <a:srgbClr val="888888"/>
                </a:solidFill>
                <a:latin typeface="Advent Pro"/>
                <a:ea typeface="Advent Pro"/>
                <a:cs typeface="Advent Pro"/>
                <a:sym typeface="Advent Pro"/>
              </a:defRPr>
            </a:lvl2pPr>
            <a:lvl3pPr indent="0" lvl="2" marL="0" marR="0" rtl="0" algn="r">
              <a:spcBef>
                <a:spcPts val="0"/>
              </a:spcBef>
              <a:buNone/>
              <a:defRPr b="0" i="0" sz="1200" u="none" cap="none" strike="noStrike">
                <a:solidFill>
                  <a:srgbClr val="888888"/>
                </a:solidFill>
                <a:latin typeface="Advent Pro"/>
                <a:ea typeface="Advent Pro"/>
                <a:cs typeface="Advent Pro"/>
                <a:sym typeface="Advent Pro"/>
              </a:defRPr>
            </a:lvl3pPr>
            <a:lvl4pPr indent="0" lvl="3" marL="0" marR="0" rtl="0" algn="r">
              <a:spcBef>
                <a:spcPts val="0"/>
              </a:spcBef>
              <a:buNone/>
              <a:defRPr b="0" i="0" sz="1200" u="none" cap="none" strike="noStrike">
                <a:solidFill>
                  <a:srgbClr val="888888"/>
                </a:solidFill>
                <a:latin typeface="Advent Pro"/>
                <a:ea typeface="Advent Pro"/>
                <a:cs typeface="Advent Pro"/>
                <a:sym typeface="Advent Pro"/>
              </a:defRPr>
            </a:lvl4pPr>
            <a:lvl5pPr indent="0" lvl="4" marL="0" marR="0" rtl="0" algn="r">
              <a:spcBef>
                <a:spcPts val="0"/>
              </a:spcBef>
              <a:buNone/>
              <a:defRPr b="0" i="0" sz="1200" u="none" cap="none" strike="noStrike">
                <a:solidFill>
                  <a:srgbClr val="888888"/>
                </a:solidFill>
                <a:latin typeface="Advent Pro"/>
                <a:ea typeface="Advent Pro"/>
                <a:cs typeface="Advent Pro"/>
                <a:sym typeface="Advent Pro"/>
              </a:defRPr>
            </a:lvl5pPr>
            <a:lvl6pPr indent="0" lvl="5" marL="0" marR="0" rtl="0" algn="r">
              <a:spcBef>
                <a:spcPts val="0"/>
              </a:spcBef>
              <a:buNone/>
              <a:defRPr b="0" i="0" sz="1200" u="none" cap="none" strike="noStrike">
                <a:solidFill>
                  <a:srgbClr val="888888"/>
                </a:solidFill>
                <a:latin typeface="Advent Pro"/>
                <a:ea typeface="Advent Pro"/>
                <a:cs typeface="Advent Pro"/>
                <a:sym typeface="Advent Pro"/>
              </a:defRPr>
            </a:lvl6pPr>
            <a:lvl7pPr indent="0" lvl="6" marL="0" marR="0" rtl="0" algn="r">
              <a:spcBef>
                <a:spcPts val="0"/>
              </a:spcBef>
              <a:buNone/>
              <a:defRPr b="0" i="0" sz="1200" u="none" cap="none" strike="noStrike">
                <a:solidFill>
                  <a:srgbClr val="888888"/>
                </a:solidFill>
                <a:latin typeface="Advent Pro"/>
                <a:ea typeface="Advent Pro"/>
                <a:cs typeface="Advent Pro"/>
                <a:sym typeface="Advent Pro"/>
              </a:defRPr>
            </a:lvl7pPr>
            <a:lvl8pPr indent="0" lvl="7" marL="0" marR="0" rtl="0" algn="r">
              <a:spcBef>
                <a:spcPts val="0"/>
              </a:spcBef>
              <a:buNone/>
              <a:defRPr b="0" i="0" sz="1200" u="none" cap="none" strike="noStrike">
                <a:solidFill>
                  <a:srgbClr val="888888"/>
                </a:solidFill>
                <a:latin typeface="Advent Pro"/>
                <a:ea typeface="Advent Pro"/>
                <a:cs typeface="Advent Pro"/>
                <a:sym typeface="Advent Pro"/>
              </a:defRPr>
            </a:lvl8pPr>
            <a:lvl9pPr indent="0" lvl="8" marL="0" marR="0" rtl="0" algn="r">
              <a:spcBef>
                <a:spcPts val="0"/>
              </a:spcBef>
              <a:buNone/>
              <a:defRPr b="0" i="0" sz="1200" u="none" cap="none" strike="noStrike">
                <a:solidFill>
                  <a:srgbClr val="888888"/>
                </a:solidFill>
                <a:latin typeface="Advent Pro"/>
                <a:ea typeface="Advent Pro"/>
                <a:cs typeface="Advent Pro"/>
                <a:sym typeface="Advent Pro"/>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13.jpg"/><Relationship Id="rId5"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solidarity.tolerspace.org.ua/altruyizm-bezkoryslyva-dopomoh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solidarity.tolerspace.org.ua/chomu-my-dopomahayemo-doslidnyky-u-poshukakh-prychyn-altruyizmu/" TargetMode="External"/><Relationship Id="rId4" Type="http://schemas.openxmlformats.org/officeDocument/2006/relationships/image" Target="../media/image3.jpg"/><Relationship Id="rId5"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3"/>
          <p:cNvSpPr txBox="1"/>
          <p:nvPr/>
        </p:nvSpPr>
        <p:spPr>
          <a:xfrm>
            <a:off x="2838450" y="1866421"/>
            <a:ext cx="6515100"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ru-RU" sz="9600" u="none" cap="none" strike="noStrike">
                <a:solidFill>
                  <a:schemeClr val="lt1"/>
                </a:solidFill>
                <a:latin typeface="Advent Pro"/>
                <a:ea typeface="Advent Pro"/>
                <a:cs typeface="Advent Pro"/>
                <a:sym typeface="Advent Pro"/>
              </a:rPr>
              <a:t>І АЛЬТРУЇЗМ</a:t>
            </a:r>
            <a:endParaRPr b="1" i="0" sz="9600" u="none" cap="none" strike="noStrike">
              <a:solidFill>
                <a:srgbClr val="283583"/>
              </a:solidFill>
              <a:latin typeface="Advent Pro"/>
              <a:ea typeface="Advent Pro"/>
              <a:cs typeface="Advent Pro"/>
              <a:sym typeface="Advent Pro"/>
            </a:endParaRPr>
          </a:p>
        </p:txBody>
      </p:sp>
      <p:sp>
        <p:nvSpPr>
          <p:cNvPr id="86" name="Google Shape;86;p13"/>
          <p:cNvSpPr txBox="1"/>
          <p:nvPr/>
        </p:nvSpPr>
        <p:spPr>
          <a:xfrm>
            <a:off x="125" y="3927700"/>
            <a:ext cx="121920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ru-RU" sz="3000" u="none" cap="none" strike="noStrike">
                <a:solidFill>
                  <a:srgbClr val="FFD718"/>
                </a:solidFill>
                <a:latin typeface="Advent Pro"/>
                <a:ea typeface="Advent Pro"/>
                <a:cs typeface="Advent Pro"/>
                <a:sym typeface="Advent Pro"/>
              </a:rPr>
              <a:t>Чи можливо допомагати,</a:t>
            </a:r>
            <a:r>
              <a:rPr b="1" i="1" lang="ru-RU" sz="3000">
                <a:solidFill>
                  <a:srgbClr val="FFD718"/>
                </a:solidFill>
                <a:latin typeface="Advent Pro"/>
                <a:ea typeface="Advent Pro"/>
                <a:cs typeface="Advent Pro"/>
                <a:sym typeface="Advent Pro"/>
              </a:rPr>
              <a:t> </a:t>
            </a:r>
            <a:r>
              <a:rPr b="1" i="1" lang="ru-RU" sz="3000" u="none" cap="none" strike="noStrike">
                <a:solidFill>
                  <a:srgbClr val="FFD718"/>
                </a:solidFill>
                <a:latin typeface="Advent Pro"/>
                <a:ea typeface="Advent Pro"/>
                <a:cs typeface="Advent Pro"/>
                <a:sym typeface="Advent Pro"/>
              </a:rPr>
              <a:t>не сподіваючись</a:t>
            </a:r>
            <a:r>
              <a:rPr b="1" i="1" lang="ru-RU" sz="3000">
                <a:solidFill>
                  <a:srgbClr val="FFD718"/>
                </a:solidFill>
                <a:latin typeface="Advent Pro"/>
                <a:ea typeface="Advent Pro"/>
                <a:cs typeface="Advent Pro"/>
                <a:sym typeface="Advent Pro"/>
              </a:rPr>
              <a:t> </a:t>
            </a:r>
            <a:r>
              <a:rPr b="1" i="1" lang="ru-RU" sz="3000" u="none" cap="none" strike="noStrike">
                <a:solidFill>
                  <a:srgbClr val="FFD718"/>
                </a:solidFill>
                <a:latin typeface="Advent Pro"/>
                <a:ea typeface="Advent Pro"/>
                <a:cs typeface="Advent Pro"/>
                <a:sym typeface="Advent Pro"/>
              </a:rPr>
              <a:t>на</a:t>
            </a:r>
            <a:r>
              <a:rPr b="1" i="1" lang="ru-RU" sz="3000">
                <a:solidFill>
                  <a:srgbClr val="FFD718"/>
                </a:solidFill>
                <a:latin typeface="Advent Pro"/>
                <a:ea typeface="Advent Pro"/>
                <a:cs typeface="Advent Pro"/>
                <a:sym typeface="Advent Pro"/>
              </a:rPr>
              <a:t> </a:t>
            </a:r>
            <a:r>
              <a:rPr b="1" i="1" lang="ru-RU" sz="3000" u="none" cap="none" strike="noStrike">
                <a:solidFill>
                  <a:srgbClr val="FFD718"/>
                </a:solidFill>
                <a:latin typeface="Advent Pro"/>
                <a:ea typeface="Advent Pro"/>
                <a:cs typeface="Advent Pro"/>
                <a:sym typeface="Advent Pro"/>
              </a:rPr>
              <a:t>зворотну допомогу? </a:t>
            </a:r>
            <a:endParaRPr i="1" sz="3000">
              <a:solidFill>
                <a:srgbClr val="FFD718"/>
              </a:solidFill>
              <a:latin typeface="Advent Pro"/>
              <a:ea typeface="Advent Pro"/>
              <a:cs typeface="Advent Pro"/>
              <a:sym typeface="Advent Pro"/>
            </a:endParaRPr>
          </a:p>
        </p:txBody>
      </p:sp>
      <p:grpSp>
        <p:nvGrpSpPr>
          <p:cNvPr id="87" name="Google Shape;87;p13"/>
          <p:cNvGrpSpPr/>
          <p:nvPr/>
        </p:nvGrpSpPr>
        <p:grpSpPr>
          <a:xfrm>
            <a:off x="4207730" y="4703170"/>
            <a:ext cx="1706432" cy="577471"/>
            <a:chOff x="4199068" y="5845011"/>
            <a:chExt cx="1706432" cy="577471"/>
          </a:xfrm>
        </p:grpSpPr>
        <p:sp>
          <p:nvSpPr>
            <p:cNvPr id="88" name="Google Shape;88;p13"/>
            <p:cNvSpPr/>
            <p:nvPr/>
          </p:nvSpPr>
          <p:spPr>
            <a:xfrm>
              <a:off x="4199068" y="5868484"/>
              <a:ext cx="1706432" cy="553998"/>
            </a:xfrm>
            <a:prstGeom prst="roundRect">
              <a:avLst>
                <a:gd fmla="val 11983" name="adj"/>
              </a:avLst>
            </a:prstGeom>
            <a:solidFill>
              <a:srgbClr val="FFD71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dvent Pro"/>
                <a:ea typeface="Advent Pro"/>
                <a:cs typeface="Advent Pro"/>
                <a:sym typeface="Advent Pro"/>
              </a:endParaRPr>
            </a:p>
          </p:txBody>
        </p:sp>
        <p:sp>
          <p:nvSpPr>
            <p:cNvPr id="89" name="Google Shape;89;p13"/>
            <p:cNvSpPr txBox="1"/>
            <p:nvPr/>
          </p:nvSpPr>
          <p:spPr>
            <a:xfrm>
              <a:off x="4643566" y="5845011"/>
              <a:ext cx="817434"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ru-RU" sz="3000">
                  <a:solidFill>
                    <a:srgbClr val="283583"/>
                  </a:solidFill>
                  <a:latin typeface="Advent Pro"/>
                  <a:ea typeface="Advent Pro"/>
                  <a:cs typeface="Advent Pro"/>
                  <a:sym typeface="Advent Pro"/>
                </a:rPr>
                <a:t>так</a:t>
              </a:r>
              <a:endParaRPr i="1" sz="3000">
                <a:solidFill>
                  <a:srgbClr val="283583"/>
                </a:solidFill>
                <a:latin typeface="Advent Pro"/>
                <a:ea typeface="Advent Pro"/>
                <a:cs typeface="Advent Pro"/>
                <a:sym typeface="Advent Pro"/>
              </a:endParaRPr>
            </a:p>
          </p:txBody>
        </p:sp>
      </p:grpSp>
      <p:grpSp>
        <p:nvGrpSpPr>
          <p:cNvPr id="90" name="Google Shape;90;p13"/>
          <p:cNvGrpSpPr/>
          <p:nvPr/>
        </p:nvGrpSpPr>
        <p:grpSpPr>
          <a:xfrm>
            <a:off x="6277830" y="4703170"/>
            <a:ext cx="1706432" cy="577471"/>
            <a:chOff x="6269168" y="5845011"/>
            <a:chExt cx="1706432" cy="577471"/>
          </a:xfrm>
        </p:grpSpPr>
        <p:sp>
          <p:nvSpPr>
            <p:cNvPr id="91" name="Google Shape;91;p13"/>
            <p:cNvSpPr/>
            <p:nvPr/>
          </p:nvSpPr>
          <p:spPr>
            <a:xfrm>
              <a:off x="6269168" y="5868484"/>
              <a:ext cx="1706432" cy="553998"/>
            </a:xfrm>
            <a:prstGeom prst="roundRect">
              <a:avLst>
                <a:gd fmla="val 11983" name="adj"/>
              </a:avLst>
            </a:prstGeom>
            <a:solidFill>
              <a:srgbClr val="FFD71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dvent Pro"/>
                <a:ea typeface="Advent Pro"/>
                <a:cs typeface="Advent Pro"/>
                <a:sym typeface="Advent Pro"/>
              </a:endParaRPr>
            </a:p>
          </p:txBody>
        </p:sp>
        <p:sp>
          <p:nvSpPr>
            <p:cNvPr id="92" name="Google Shape;92;p13"/>
            <p:cNvSpPr txBox="1"/>
            <p:nvPr/>
          </p:nvSpPr>
          <p:spPr>
            <a:xfrm>
              <a:off x="6832600" y="5845011"/>
              <a:ext cx="579566"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ru-RU" sz="3000">
                  <a:solidFill>
                    <a:srgbClr val="283583"/>
                  </a:solidFill>
                  <a:latin typeface="Advent Pro"/>
                  <a:ea typeface="Advent Pro"/>
                  <a:cs typeface="Advent Pro"/>
                  <a:sym typeface="Advent Pro"/>
                </a:rPr>
                <a:t>ні</a:t>
              </a:r>
              <a:endParaRPr i="1" sz="3000">
                <a:solidFill>
                  <a:srgbClr val="283583"/>
                </a:solidFill>
                <a:latin typeface="Advent Pro"/>
                <a:ea typeface="Advent Pro"/>
                <a:cs typeface="Advent Pro"/>
                <a:sym typeface="Advent Pro"/>
              </a:endParaRPr>
            </a:p>
          </p:txBody>
        </p:sp>
      </p:grpSp>
      <p:sp>
        <p:nvSpPr>
          <p:cNvPr id="93" name="Google Shape;93;p13"/>
          <p:cNvSpPr txBox="1"/>
          <p:nvPr/>
        </p:nvSpPr>
        <p:spPr>
          <a:xfrm>
            <a:off x="2362200" y="441190"/>
            <a:ext cx="7467600"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9600">
                <a:solidFill>
                  <a:schemeClr val="lt1"/>
                </a:solidFill>
                <a:latin typeface="Advent Pro"/>
                <a:ea typeface="Advent Pro"/>
                <a:cs typeface="Advent Pro"/>
                <a:sym typeface="Advent Pro"/>
              </a:rPr>
              <a:t>СОЛІДАРНІСТЬ</a:t>
            </a:r>
            <a:endParaRPr b="1" sz="9600">
              <a:solidFill>
                <a:srgbClr val="283583"/>
              </a:solidFill>
              <a:latin typeface="Advent Pro"/>
              <a:ea typeface="Advent Pro"/>
              <a:cs typeface="Advent Pro"/>
              <a:sym typeface="Advent Pro"/>
            </a:endParaRPr>
          </a:p>
        </p:txBody>
      </p:sp>
      <p:grpSp>
        <p:nvGrpSpPr>
          <p:cNvPr id="94" name="Google Shape;94;p13"/>
          <p:cNvGrpSpPr/>
          <p:nvPr/>
        </p:nvGrpSpPr>
        <p:grpSpPr>
          <a:xfrm>
            <a:off x="1114436" y="6156238"/>
            <a:ext cx="9944439" cy="701931"/>
            <a:chOff x="1114436" y="6156238"/>
            <a:chExt cx="9944439" cy="701931"/>
          </a:xfrm>
        </p:grpSpPr>
        <p:sp>
          <p:nvSpPr>
            <p:cNvPr id="95" name="Google Shape;95;p13"/>
            <p:cNvSpPr txBox="1"/>
            <p:nvPr/>
          </p:nvSpPr>
          <p:spPr>
            <a:xfrm>
              <a:off x="1114436" y="6211669"/>
              <a:ext cx="67467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lt1"/>
                  </a:solidFill>
                  <a:latin typeface="Advent Pro"/>
                  <a:ea typeface="Advent Pro"/>
                  <a:cs typeface="Advent Pro"/>
                  <a:sym typeface="Advent Pro"/>
                </a:rPr>
                <a:t>«Більше, ніж я: солідарність і допомога в темні часи» Онлайн-версія</a:t>
              </a:r>
              <a:endParaRPr sz="18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sz="1800">
                <a:solidFill>
                  <a:srgbClr val="FFD718"/>
                </a:solidFill>
                <a:latin typeface="Advent Pro"/>
                <a:ea typeface="Advent Pro"/>
                <a:cs typeface="Advent Pro"/>
                <a:sym typeface="Advent Pro"/>
              </a:endParaRPr>
            </a:p>
          </p:txBody>
        </p:sp>
        <p:grpSp>
          <p:nvGrpSpPr>
            <p:cNvPr id="96" name="Google Shape;96;p13"/>
            <p:cNvGrpSpPr/>
            <p:nvPr/>
          </p:nvGrpSpPr>
          <p:grpSpPr>
            <a:xfrm>
              <a:off x="7500180" y="6156238"/>
              <a:ext cx="3558695" cy="515496"/>
              <a:chOff x="7669180" y="6156238"/>
              <a:chExt cx="3558695" cy="515496"/>
            </a:xfrm>
          </p:grpSpPr>
          <p:pic>
            <p:nvPicPr>
              <p:cNvPr id="97" name="Google Shape;97;p13"/>
              <p:cNvPicPr preferRelativeResize="0"/>
              <p:nvPr/>
            </p:nvPicPr>
            <p:blipFill rotWithShape="1">
              <a:blip r:embed="rId3">
                <a:alphaModFix/>
              </a:blip>
              <a:srcRect b="0" l="0" r="0" t="0"/>
              <a:stretch/>
            </p:blipFill>
            <p:spPr>
              <a:xfrm>
                <a:off x="7669180" y="6156238"/>
                <a:ext cx="1201367" cy="515496"/>
              </a:xfrm>
              <a:prstGeom prst="rect">
                <a:avLst/>
              </a:prstGeom>
              <a:noFill/>
              <a:ln>
                <a:noFill/>
              </a:ln>
            </p:spPr>
          </p:pic>
          <p:pic>
            <p:nvPicPr>
              <p:cNvPr id="98" name="Google Shape;98;p13"/>
              <p:cNvPicPr preferRelativeResize="0"/>
              <p:nvPr/>
            </p:nvPicPr>
            <p:blipFill>
              <a:blip r:embed="rId4">
                <a:alphaModFix/>
              </a:blip>
              <a:stretch>
                <a:fillRect/>
              </a:stretch>
            </p:blipFill>
            <p:spPr>
              <a:xfrm>
                <a:off x="9399500" y="6217434"/>
                <a:ext cx="1828375" cy="393102"/>
              </a:xfrm>
              <a:prstGeom prst="rect">
                <a:avLst/>
              </a:prstGeom>
              <a:noFill/>
              <a:ln>
                <a:noFill/>
              </a:ln>
            </p:spPr>
          </p:pic>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500"/>
                                        <p:tgtEl>
                                          <p:spTgt spid="87"/>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500"/>
                                        <p:tgtEl>
                                          <p:spTgt spid="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2"/>
          <p:cNvSpPr txBox="1"/>
          <p:nvPr/>
        </p:nvSpPr>
        <p:spPr>
          <a:xfrm>
            <a:off x="6362698" y="1782005"/>
            <a:ext cx="4761000" cy="329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600">
                <a:solidFill>
                  <a:schemeClr val="lt1"/>
                </a:solidFill>
                <a:latin typeface="Advent Pro"/>
                <a:ea typeface="Advent Pro"/>
                <a:cs typeface="Advent Pro"/>
                <a:sym typeface="Advent Pro"/>
              </a:rPr>
              <a:t>Мабуть, ви також можете навести приклади альтруїзму. </a:t>
            </a:r>
            <a:endParaRPr sz="16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lang="ru-RU" sz="1600">
                <a:solidFill>
                  <a:schemeClr val="lt1"/>
                </a:solidFill>
                <a:latin typeface="Advent Pro"/>
                <a:ea typeface="Advent Pro"/>
                <a:cs typeface="Advent Pro"/>
                <a:sym typeface="Advent Pro"/>
              </a:rPr>
              <a:t>А зараз ми подивимось, як може повернутись безкорислива допомога.</a:t>
            </a:r>
            <a:endParaRPr sz="16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lang="ru-RU" sz="1600">
                <a:solidFill>
                  <a:schemeClr val="lt1"/>
                </a:solidFill>
                <a:latin typeface="Advent Pro"/>
                <a:ea typeface="Advent Pro"/>
                <a:cs typeface="Advent Pro"/>
                <a:sym typeface="Advent Pro"/>
              </a:rPr>
              <a:t>У 1845 році в Ірландії почався великий голод. Близько мільйона мешканців країни померли, а ще майже мільйон вимушені були емігрувати. Про цю трагедію дізналися корінні американці народу чокто, які під час примусового виселення за 15 років до того самі пережили голод. Чокто зібрали 170 доларів (близько 5 тисяч за сучасними цінами – велика сума для бідного народу) і спрямували на допомогу ірландцям.</a:t>
            </a:r>
            <a:endParaRPr sz="1600"/>
          </a:p>
        </p:txBody>
      </p:sp>
      <p:pic>
        <p:nvPicPr>
          <p:cNvPr id="177" name="Google Shape;177;p22"/>
          <p:cNvPicPr preferRelativeResize="0"/>
          <p:nvPr/>
        </p:nvPicPr>
        <p:blipFill rotWithShape="1">
          <a:blip r:embed="rId3">
            <a:alphaModFix/>
          </a:blip>
          <a:srcRect b="9745" l="0" r="0" t="9745"/>
          <a:stretch/>
        </p:blipFill>
        <p:spPr>
          <a:xfrm>
            <a:off x="0" y="3950098"/>
            <a:ext cx="6096000" cy="2907902"/>
          </a:xfrm>
          <a:prstGeom prst="rect">
            <a:avLst/>
          </a:prstGeom>
          <a:noFill/>
          <a:ln>
            <a:noFill/>
          </a:ln>
        </p:spPr>
      </p:pic>
      <p:pic>
        <p:nvPicPr>
          <p:cNvPr id="178" name="Google Shape;178;p22"/>
          <p:cNvPicPr preferRelativeResize="0"/>
          <p:nvPr/>
        </p:nvPicPr>
        <p:blipFill rotWithShape="1">
          <a:blip r:embed="rId4">
            <a:alphaModFix/>
          </a:blip>
          <a:srcRect b="6750" l="0" r="0" t="6750"/>
          <a:stretch/>
        </p:blipFill>
        <p:spPr>
          <a:xfrm>
            <a:off x="0" y="-4683"/>
            <a:ext cx="6096000" cy="3954781"/>
          </a:xfrm>
          <a:prstGeom prst="rect">
            <a:avLst/>
          </a:prstGeom>
          <a:noFill/>
          <a:ln>
            <a:noFill/>
          </a:ln>
        </p:spPr>
      </p:pic>
      <p:cxnSp>
        <p:nvCxnSpPr>
          <p:cNvPr id="179" name="Google Shape;179;p22"/>
          <p:cNvCxnSpPr/>
          <p:nvPr/>
        </p:nvCxnSpPr>
        <p:spPr>
          <a:xfrm>
            <a:off x="0" y="3950098"/>
            <a:ext cx="6096000" cy="0"/>
          </a:xfrm>
          <a:prstGeom prst="straightConnector1">
            <a:avLst/>
          </a:prstGeom>
          <a:noFill/>
          <a:ln cap="flat" cmpd="sng" w="76200">
            <a:solidFill>
              <a:schemeClr val="dk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1000"/>
                                        <p:tgtEl>
                                          <p:spTgt spid="1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1000"/>
                                        <p:tgtEl>
                                          <p:spTgt spid="1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400"/>
                                  </p:stCondLst>
                                  <p:childTnLst>
                                    <p:set>
                                      <p:cBhvr>
                                        <p:cTn dur="1" fill="hold">
                                          <p:stCondLst>
                                            <p:cond delay="0"/>
                                          </p:stCondLst>
                                        </p:cTn>
                                        <p:tgtEl>
                                          <p:spTgt spid="177"/>
                                        </p:tgtEl>
                                        <p:attrNameLst>
                                          <p:attrName>style.visibility</p:attrName>
                                        </p:attrNameLst>
                                      </p:cBhvr>
                                      <p:to>
                                        <p:strVal val="visible"/>
                                      </p:to>
                                    </p:set>
                                    <p:anim calcmode="lin" valueType="num">
                                      <p:cBhvr additive="base">
                                        <p:cTn dur="1000"/>
                                        <p:tgtEl>
                                          <p:spTgt spid="177"/>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3"/>
          <p:cNvSpPr txBox="1"/>
          <p:nvPr/>
        </p:nvSpPr>
        <p:spPr>
          <a:xfrm>
            <a:off x="6362700" y="2274600"/>
            <a:ext cx="49443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600">
                <a:solidFill>
                  <a:schemeClr val="lt1"/>
                </a:solidFill>
                <a:latin typeface="Advent Pro"/>
                <a:ea typeface="Advent Pro"/>
                <a:cs typeface="Advent Pro"/>
                <a:sym typeface="Advent Pro"/>
              </a:rPr>
              <a:t>Пандемія COVID-19 особливо вдарила саме по корінних американцях. У травні 2020 року народи навахо та хопі оголосили про збір коштів для постраждалих. </a:t>
            </a:r>
            <a:endParaRPr sz="1600"/>
          </a:p>
          <a:p>
            <a:pPr indent="0" lvl="0" marL="0" marR="0" rtl="0" algn="l">
              <a:spcBef>
                <a:spcPts val="0"/>
              </a:spcBef>
              <a:spcAft>
                <a:spcPts val="0"/>
              </a:spcAft>
              <a:buNone/>
            </a:pPr>
            <a:r>
              <a:t/>
            </a:r>
            <a:endParaRPr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lang="ru-RU" sz="1600">
                <a:solidFill>
                  <a:schemeClr val="lt1"/>
                </a:solidFill>
                <a:latin typeface="Advent Pro"/>
                <a:ea typeface="Advent Pro"/>
                <a:cs typeface="Advent Pro"/>
                <a:sym typeface="Advent Pro"/>
              </a:rPr>
              <a:t>Того ж дня ірландська журналістка Наомі О’Лірі опублікувала твіт про це. Вже через три дні сума зібраних коштів становила близько 2 мільйонів доларів. Більшість донаторів — ірландці. Так вони віддячили за допомогу, яку їхні предки отримали від чокто більше ніж 170 років тому.</a:t>
            </a:r>
            <a:endParaRPr sz="1600"/>
          </a:p>
        </p:txBody>
      </p:sp>
      <p:pic>
        <p:nvPicPr>
          <p:cNvPr id="185" name="Google Shape;185;p23"/>
          <p:cNvPicPr preferRelativeResize="0"/>
          <p:nvPr/>
        </p:nvPicPr>
        <p:blipFill rotWithShape="1">
          <a:blip r:embed="rId3">
            <a:alphaModFix/>
          </a:blip>
          <a:srcRect b="0" l="0" r="0" t="0"/>
          <a:stretch/>
        </p:blipFill>
        <p:spPr>
          <a:xfrm>
            <a:off x="0" y="3824765"/>
            <a:ext cx="6096000" cy="3033235"/>
          </a:xfrm>
          <a:prstGeom prst="rect">
            <a:avLst/>
          </a:prstGeom>
          <a:noFill/>
          <a:ln>
            <a:noFill/>
          </a:ln>
        </p:spPr>
      </p:pic>
      <p:pic>
        <p:nvPicPr>
          <p:cNvPr id="186" name="Google Shape;186;p23"/>
          <p:cNvPicPr preferRelativeResize="0"/>
          <p:nvPr/>
        </p:nvPicPr>
        <p:blipFill rotWithShape="1">
          <a:blip r:embed="rId4">
            <a:alphaModFix/>
          </a:blip>
          <a:srcRect b="19233" l="14081" r="33280" t="31227"/>
          <a:stretch/>
        </p:blipFill>
        <p:spPr>
          <a:xfrm>
            <a:off x="0" y="0"/>
            <a:ext cx="6096000" cy="3824765"/>
          </a:xfrm>
          <a:prstGeom prst="rect">
            <a:avLst/>
          </a:prstGeom>
          <a:noFill/>
          <a:ln>
            <a:noFill/>
          </a:ln>
        </p:spPr>
      </p:pic>
      <p:cxnSp>
        <p:nvCxnSpPr>
          <p:cNvPr id="187" name="Google Shape;187;p23"/>
          <p:cNvCxnSpPr/>
          <p:nvPr/>
        </p:nvCxnSpPr>
        <p:spPr>
          <a:xfrm>
            <a:off x="0" y="3796484"/>
            <a:ext cx="6096000" cy="0"/>
          </a:xfrm>
          <a:prstGeom prst="straightConnector1">
            <a:avLst/>
          </a:prstGeom>
          <a:noFill/>
          <a:ln cap="flat" cmpd="sng" w="76200">
            <a:solidFill>
              <a:schemeClr val="dk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1000"/>
                                        <p:tgtEl>
                                          <p:spTgt spid="1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30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1000"/>
                                        <p:tgtEl>
                                          <p:spTgt spid="185"/>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30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par>
                                <p:cTn fill="hold" nodeType="withEffect" presetClass="entr" presetID="2" presetSubtype="4">
                                  <p:stCondLst>
                                    <p:cond delay="0"/>
                                  </p:stCondLst>
                                  <p:childTnLst>
                                    <p:set>
                                      <p:cBhvr>
                                        <p:cTn dur="1" fill="hold">
                                          <p:stCondLst>
                                            <p:cond delay="0"/>
                                          </p:stCondLst>
                                        </p:cTn>
                                        <p:tgtEl>
                                          <p:spTgt spid="184"/>
                                        </p:tgtEl>
                                        <p:attrNameLst>
                                          <p:attrName>style.visibility</p:attrName>
                                        </p:attrNameLst>
                                      </p:cBhvr>
                                      <p:to>
                                        <p:strVal val="visible"/>
                                      </p:to>
                                    </p:set>
                                    <p:anim calcmode="lin" valueType="num">
                                      <p:cBhvr additive="base">
                                        <p:cTn dur="1000"/>
                                        <p:tgtEl>
                                          <p:spTgt spid="18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4"/>
          <p:cNvPicPr preferRelativeResize="0"/>
          <p:nvPr/>
        </p:nvPicPr>
        <p:blipFill rotWithShape="1">
          <a:blip r:embed="rId3">
            <a:alphaModFix/>
          </a:blip>
          <a:srcRect b="24567" l="0" r="0" t="0"/>
          <a:stretch/>
        </p:blipFill>
        <p:spPr>
          <a:xfrm>
            <a:off x="0" y="0"/>
            <a:ext cx="6096000" cy="6862683"/>
          </a:xfrm>
          <a:prstGeom prst="rect">
            <a:avLst/>
          </a:prstGeom>
          <a:noFill/>
          <a:ln>
            <a:noFill/>
          </a:ln>
        </p:spPr>
      </p:pic>
      <p:grpSp>
        <p:nvGrpSpPr>
          <p:cNvPr id="193" name="Google Shape;193;p24"/>
          <p:cNvGrpSpPr/>
          <p:nvPr/>
        </p:nvGrpSpPr>
        <p:grpSpPr>
          <a:xfrm>
            <a:off x="6362699" y="786646"/>
            <a:ext cx="5537201" cy="4985764"/>
            <a:chOff x="6362699" y="786646"/>
            <a:chExt cx="5537201" cy="4985764"/>
          </a:xfrm>
        </p:grpSpPr>
        <p:sp>
          <p:nvSpPr>
            <p:cNvPr id="194" name="Google Shape;194;p24"/>
            <p:cNvSpPr txBox="1"/>
            <p:nvPr/>
          </p:nvSpPr>
          <p:spPr>
            <a:xfrm>
              <a:off x="6362699" y="786646"/>
              <a:ext cx="553720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000">
                  <a:solidFill>
                    <a:schemeClr val="lt1"/>
                  </a:solidFill>
                  <a:latin typeface="Advent Pro"/>
                  <a:ea typeface="Advent Pro"/>
                  <a:cs typeface="Advent Pro"/>
                  <a:sym typeface="Advent Pro"/>
                </a:rPr>
                <a:t>А завершимо наш екскурс у альтруїзм цитатою </a:t>
              </a:r>
              <a:r>
                <a:rPr b="1" lang="ru-RU" sz="2000">
                  <a:solidFill>
                    <a:schemeClr val="lt1"/>
                  </a:solidFill>
                  <a:latin typeface="Advent Pro"/>
                  <a:ea typeface="Advent Pro"/>
                  <a:cs typeface="Advent Pro"/>
                  <a:sym typeface="Advent Pro"/>
                </a:rPr>
                <a:t>Адама Сміта</a:t>
              </a:r>
              <a:r>
                <a:rPr lang="ru-RU" sz="2000">
                  <a:solidFill>
                    <a:schemeClr val="lt1"/>
                  </a:solidFill>
                  <a:latin typeface="Advent Pro"/>
                  <a:ea typeface="Advent Pro"/>
                  <a:cs typeface="Advent Pro"/>
                  <a:sym typeface="Advent Pro"/>
                </a:rPr>
                <a:t>: </a:t>
              </a:r>
              <a:endParaRPr/>
            </a:p>
          </p:txBody>
        </p:sp>
        <p:sp>
          <p:nvSpPr>
            <p:cNvPr id="195" name="Google Shape;195;p24"/>
            <p:cNvSpPr txBox="1"/>
            <p:nvPr/>
          </p:nvSpPr>
          <p:spPr>
            <a:xfrm>
              <a:off x="6362700" y="1802092"/>
              <a:ext cx="5133976"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2800">
                  <a:solidFill>
                    <a:srgbClr val="FFD718"/>
                  </a:solidFill>
                  <a:latin typeface="Advent Pro"/>
                  <a:ea typeface="Advent Pro"/>
                  <a:cs typeface="Advent Pro"/>
                  <a:sym typeface="Advent Pro"/>
                </a:rPr>
                <a:t>«Хоч би якою егоїстичною здавалася людина, в її природі явно закладено певні закони, які змушують її цікавитись долею інших і вважати їхнє щастя необхідним для себе, хоча вона сама від цього нічого не отримує, за винятком задоволення бачити це щастя»</a:t>
              </a:r>
              <a:endParaRPr i="1" sz="2800">
                <a:solidFill>
                  <a:schemeClr val="lt1"/>
                </a:solidFill>
                <a:latin typeface="Advent Pro"/>
                <a:ea typeface="Advent Pro"/>
                <a:cs typeface="Advent Pro"/>
                <a:sym typeface="Advent Pr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additive="base">
                                        <p:cTn dur="1000"/>
                                        <p:tgtEl>
                                          <p:spTgt spid="1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1000"/>
                                        <p:tgtEl>
                                          <p:spTgt spid="1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grpSp>
        <p:nvGrpSpPr>
          <p:cNvPr id="200" name="Google Shape;200;p25"/>
          <p:cNvGrpSpPr/>
          <p:nvPr/>
        </p:nvGrpSpPr>
        <p:grpSpPr>
          <a:xfrm>
            <a:off x="6151830" y="5747741"/>
            <a:ext cx="3558695" cy="515496"/>
            <a:chOff x="6151830" y="5747741"/>
            <a:chExt cx="3558695" cy="515496"/>
          </a:xfrm>
        </p:grpSpPr>
        <p:pic>
          <p:nvPicPr>
            <p:cNvPr id="201" name="Google Shape;201;p25"/>
            <p:cNvPicPr preferRelativeResize="0"/>
            <p:nvPr/>
          </p:nvPicPr>
          <p:blipFill rotWithShape="1">
            <a:blip r:embed="rId3">
              <a:alphaModFix/>
            </a:blip>
            <a:srcRect b="0" l="0" r="0" t="0"/>
            <a:stretch/>
          </p:blipFill>
          <p:spPr>
            <a:xfrm>
              <a:off x="6151830" y="5747741"/>
              <a:ext cx="1201367" cy="515496"/>
            </a:xfrm>
            <a:prstGeom prst="rect">
              <a:avLst/>
            </a:prstGeom>
            <a:noFill/>
            <a:ln>
              <a:noFill/>
            </a:ln>
          </p:spPr>
        </p:pic>
        <p:pic>
          <p:nvPicPr>
            <p:cNvPr id="202" name="Google Shape;202;p25"/>
            <p:cNvPicPr preferRelativeResize="0"/>
            <p:nvPr/>
          </p:nvPicPr>
          <p:blipFill>
            <a:blip r:embed="rId4">
              <a:alphaModFix/>
            </a:blip>
            <a:stretch>
              <a:fillRect/>
            </a:stretch>
          </p:blipFill>
          <p:spPr>
            <a:xfrm>
              <a:off x="7882150" y="5808937"/>
              <a:ext cx="1828375" cy="393102"/>
            </a:xfrm>
            <a:prstGeom prst="rect">
              <a:avLst/>
            </a:prstGeom>
            <a:noFill/>
            <a:ln>
              <a:noFill/>
            </a:ln>
          </p:spPr>
        </p:pic>
      </p:grpSp>
      <p:sp>
        <p:nvSpPr>
          <p:cNvPr id="203" name="Google Shape;203;p25"/>
          <p:cNvSpPr txBox="1"/>
          <p:nvPr/>
        </p:nvSpPr>
        <p:spPr>
          <a:xfrm>
            <a:off x="6096001" y="739498"/>
            <a:ext cx="5400674"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lt1"/>
                </a:solidFill>
                <a:latin typeface="Advent Pro"/>
                <a:ea typeface="Advent Pro"/>
                <a:cs typeface="Advent Pro"/>
                <a:sym typeface="Advent Pro"/>
              </a:rPr>
              <a:t>Освітню виставку створила команда</a:t>
            </a:r>
            <a:br>
              <a:rPr lang="ru-RU" sz="1800">
                <a:solidFill>
                  <a:schemeClr val="lt1"/>
                </a:solidFill>
                <a:latin typeface="Advent Pro"/>
                <a:ea typeface="Advent Pro"/>
                <a:cs typeface="Advent Pro"/>
                <a:sym typeface="Advent Pro"/>
              </a:rPr>
            </a:br>
            <a:r>
              <a:rPr lang="ru-RU" sz="1800">
                <a:solidFill>
                  <a:schemeClr val="lt1"/>
                </a:solidFill>
                <a:latin typeface="Advent Pro"/>
                <a:ea typeface="Advent Pro"/>
                <a:cs typeface="Advent Pro"/>
                <a:sym typeface="Advent Pro"/>
              </a:rPr>
              <a:t>ГО “Київський освітній центр “Простір толерантності” в межах проєкту «Сприяння соціальній згуртованості в Україні» / Point 7 за підтримки Американської асоціації юристів Ініціативи з верховенства права (ABA ROLI).</a:t>
            </a:r>
            <a:endParaRPr/>
          </a:p>
          <a:p>
            <a:pPr indent="0" lvl="0" marL="0" marR="0" rtl="0" algn="l">
              <a:spcBef>
                <a:spcPts val="0"/>
              </a:spcBef>
              <a:spcAft>
                <a:spcPts val="0"/>
              </a:spcAft>
              <a:buNone/>
            </a:pPr>
            <a:r>
              <a:t/>
            </a:r>
            <a:endParaRPr sz="1800">
              <a:solidFill>
                <a:schemeClr val="lt1"/>
              </a:solidFill>
              <a:latin typeface="Advent Pro"/>
              <a:ea typeface="Advent Pro"/>
              <a:cs typeface="Advent Pro"/>
              <a:sym typeface="Advent Pro"/>
            </a:endParaRPr>
          </a:p>
          <a:p>
            <a:pPr indent="0" lvl="0" marL="0" marR="0" rtl="0" algn="l">
              <a:spcBef>
                <a:spcPts val="0"/>
              </a:spcBef>
              <a:spcAft>
                <a:spcPts val="0"/>
              </a:spcAft>
              <a:buNone/>
            </a:pPr>
            <a:r>
              <a:rPr lang="ru-RU" sz="1800">
                <a:solidFill>
                  <a:srgbClr val="FFD718"/>
                </a:solidFill>
                <a:latin typeface="Advent Pro"/>
                <a:ea typeface="Advent Pro"/>
                <a:cs typeface="Advent Pro"/>
                <a:sym typeface="Advent Pro"/>
              </a:rPr>
              <a:t>Автори: </a:t>
            </a:r>
            <a:br>
              <a:rPr lang="ru-RU" sz="1800">
                <a:solidFill>
                  <a:schemeClr val="lt1"/>
                </a:solidFill>
                <a:latin typeface="Advent Pro"/>
                <a:ea typeface="Advent Pro"/>
                <a:cs typeface="Advent Pro"/>
                <a:sym typeface="Advent Pro"/>
              </a:rPr>
            </a:br>
            <a:r>
              <a:rPr lang="ru-RU" sz="1800">
                <a:solidFill>
                  <a:schemeClr val="lt1"/>
                </a:solidFill>
                <a:latin typeface="Advent Pro"/>
                <a:ea typeface="Advent Pro"/>
                <a:cs typeface="Advent Pro"/>
                <a:sym typeface="Advent Pro"/>
              </a:rPr>
              <a:t>Ульяна Устінова, </a:t>
            </a:r>
            <a:br>
              <a:rPr lang="ru-RU" sz="1800">
                <a:solidFill>
                  <a:schemeClr val="lt1"/>
                </a:solidFill>
                <a:latin typeface="Advent Pro"/>
                <a:ea typeface="Advent Pro"/>
                <a:cs typeface="Advent Pro"/>
                <a:sym typeface="Advent Pro"/>
              </a:rPr>
            </a:br>
            <a:r>
              <a:rPr lang="ru-RU" sz="1800">
                <a:solidFill>
                  <a:schemeClr val="lt1"/>
                </a:solidFill>
                <a:latin typeface="Advent Pro"/>
                <a:ea typeface="Advent Pro"/>
                <a:cs typeface="Advent Pro"/>
                <a:sym typeface="Advent Pro"/>
              </a:rPr>
              <a:t>Олександр Войтенко,</a:t>
            </a:r>
            <a:br>
              <a:rPr lang="ru-RU" sz="1800">
                <a:solidFill>
                  <a:schemeClr val="lt1"/>
                </a:solidFill>
                <a:latin typeface="Advent Pro"/>
                <a:ea typeface="Advent Pro"/>
                <a:cs typeface="Advent Pro"/>
                <a:sym typeface="Advent Pro"/>
              </a:rPr>
            </a:br>
            <a:r>
              <a:rPr lang="ru-RU" sz="1800">
                <a:solidFill>
                  <a:schemeClr val="lt1"/>
                </a:solidFill>
                <a:latin typeface="Advent Pro"/>
                <a:ea typeface="Advent Pro"/>
                <a:cs typeface="Advent Pro"/>
                <a:sym typeface="Advent Pro"/>
              </a:rPr>
              <a:t>Мирослав Грінберг </a:t>
            </a:r>
            <a:br>
              <a:rPr lang="ru-RU" sz="1800">
                <a:solidFill>
                  <a:schemeClr val="lt1"/>
                </a:solidFill>
                <a:latin typeface="Advent Pro"/>
                <a:ea typeface="Advent Pro"/>
                <a:cs typeface="Advent Pro"/>
                <a:sym typeface="Advent Pro"/>
              </a:rPr>
            </a:br>
            <a:endParaRPr sz="1800">
              <a:solidFill>
                <a:schemeClr val="lt1"/>
              </a:solidFill>
              <a:latin typeface="Advent Pro"/>
              <a:ea typeface="Advent Pro"/>
              <a:cs typeface="Advent Pro"/>
              <a:sym typeface="Advent Pro"/>
            </a:endParaRPr>
          </a:p>
          <a:p>
            <a:pPr indent="0" lvl="0" marL="0" marR="0" rtl="0" algn="l">
              <a:spcBef>
                <a:spcPts val="0"/>
              </a:spcBef>
              <a:spcAft>
                <a:spcPts val="0"/>
              </a:spcAft>
              <a:buNone/>
            </a:pPr>
            <a:r>
              <a:rPr lang="ru-RU" sz="1800">
                <a:solidFill>
                  <a:srgbClr val="FFD718"/>
                </a:solidFill>
                <a:latin typeface="Advent Pro"/>
                <a:ea typeface="Advent Pro"/>
                <a:cs typeface="Advent Pro"/>
                <a:sym typeface="Advent Pro"/>
              </a:rPr>
              <a:t>Дизайн, макет: </a:t>
            </a:r>
            <a:br>
              <a:rPr lang="ru-RU" sz="1800">
                <a:solidFill>
                  <a:schemeClr val="lt1"/>
                </a:solidFill>
                <a:latin typeface="Advent Pro"/>
                <a:ea typeface="Advent Pro"/>
                <a:cs typeface="Advent Pro"/>
                <a:sym typeface="Advent Pro"/>
              </a:rPr>
            </a:br>
            <a:r>
              <a:rPr lang="ru-RU" sz="1800">
                <a:solidFill>
                  <a:schemeClr val="lt1"/>
                </a:solidFill>
                <a:latin typeface="Advent Pro"/>
                <a:ea typeface="Advent Pro"/>
                <a:cs typeface="Advent Pro"/>
                <a:sym typeface="Advent Pro"/>
              </a:rPr>
              <a:t>Дана Верстак</a:t>
            </a:r>
            <a:br>
              <a:rPr lang="ru-RU" sz="1800">
                <a:solidFill>
                  <a:schemeClr val="lt1"/>
                </a:solidFill>
                <a:latin typeface="Advent Pro"/>
                <a:ea typeface="Advent Pro"/>
                <a:cs typeface="Advent Pro"/>
                <a:sym typeface="Advent Pro"/>
              </a:rPr>
            </a:br>
            <a:endParaRPr sz="1800">
              <a:solidFill>
                <a:schemeClr val="lt1"/>
              </a:solidFill>
              <a:latin typeface="Advent Pro"/>
              <a:ea typeface="Advent Pro"/>
              <a:cs typeface="Advent Pro"/>
              <a:sym typeface="Advent Pro"/>
            </a:endParaRPr>
          </a:p>
          <a:p>
            <a:pPr indent="0" lvl="0" marL="0" marR="0" rtl="0" algn="l">
              <a:spcBef>
                <a:spcPts val="0"/>
              </a:spcBef>
              <a:spcAft>
                <a:spcPts val="0"/>
              </a:spcAft>
              <a:buNone/>
            </a:pPr>
            <a:r>
              <a:rPr lang="ru-RU" sz="1800">
                <a:solidFill>
                  <a:srgbClr val="FFD718"/>
                </a:solidFill>
                <a:latin typeface="Advent Pro"/>
                <a:ea typeface="Advent Pro"/>
                <a:cs typeface="Advent Pro"/>
                <a:sym typeface="Advent Pro"/>
              </a:rPr>
              <a:t>Координаторка: </a:t>
            </a:r>
            <a:br>
              <a:rPr lang="ru-RU" sz="1800">
                <a:solidFill>
                  <a:schemeClr val="lt1"/>
                </a:solidFill>
                <a:latin typeface="Advent Pro"/>
                <a:ea typeface="Advent Pro"/>
                <a:cs typeface="Advent Pro"/>
                <a:sym typeface="Advent Pro"/>
              </a:rPr>
            </a:br>
            <a:r>
              <a:rPr lang="ru-RU" sz="1800">
                <a:solidFill>
                  <a:schemeClr val="lt1"/>
                </a:solidFill>
                <a:latin typeface="Advent Pro"/>
                <a:ea typeface="Advent Pro"/>
                <a:cs typeface="Advent Pro"/>
                <a:sym typeface="Advent Pro"/>
              </a:rPr>
              <a:t>Анна Ленчовська</a:t>
            </a:r>
            <a:endParaRPr sz="1800">
              <a:solidFill>
                <a:schemeClr val="lt1"/>
              </a:solidFill>
              <a:latin typeface="Advent Pro"/>
              <a:ea typeface="Advent Pro"/>
              <a:cs typeface="Advent Pro"/>
              <a:sym typeface="Advent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03"/>
                                        </p:tgtEl>
                                        <p:attrNameLst>
                                          <p:attrName>style.visibility</p:attrName>
                                        </p:attrNameLst>
                                      </p:cBhvr>
                                      <p:to>
                                        <p:strVal val="visible"/>
                                      </p:to>
                                    </p:set>
                                    <p:anim calcmode="lin" valueType="num">
                                      <p:cBhvr additive="base">
                                        <p:cTn dur="5000"/>
                                        <p:tgtEl>
                                          <p:spTgt spid="203"/>
                                        </p:tgtEl>
                                        <p:attrNameLst>
                                          <p:attrName>ppt_y</p:attrName>
                                        </p:attrNameLst>
                                      </p:cBhvr>
                                      <p:tavLst>
                                        <p:tav fmla="" tm="0">
                                          <p:val>
                                            <p:strVal val="#ppt_y+1"/>
                                          </p:val>
                                        </p:tav>
                                        <p:tav fmla="" tm="100000">
                                          <p:val>
                                            <p:strVal val="#ppt_y"/>
                                          </p:val>
                                        </p:tav>
                                      </p:tavLst>
                                    </p:anim>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4"/>
          <p:cNvSpPr/>
          <p:nvPr/>
        </p:nvSpPr>
        <p:spPr>
          <a:xfrm>
            <a:off x="6096000" y="1412698"/>
            <a:ext cx="3429000" cy="809100"/>
          </a:xfrm>
          <a:prstGeom prst="round1Rect">
            <a:avLst>
              <a:gd fmla="val 37370" name="adj"/>
            </a:avLst>
          </a:prstGeom>
          <a:solidFill>
            <a:srgbClr val="FFD71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dvent Pro"/>
              <a:ea typeface="Advent Pro"/>
              <a:cs typeface="Advent Pro"/>
              <a:sym typeface="Advent Pro"/>
            </a:endParaRPr>
          </a:p>
        </p:txBody>
      </p:sp>
      <p:pic>
        <p:nvPicPr>
          <p:cNvPr id="104" name="Google Shape;104;p14"/>
          <p:cNvPicPr preferRelativeResize="0"/>
          <p:nvPr/>
        </p:nvPicPr>
        <p:blipFill rotWithShape="1">
          <a:blip r:embed="rId3">
            <a:alphaModFix/>
          </a:blip>
          <a:srcRect b="20969" l="0" r="0" t="3856"/>
          <a:stretch/>
        </p:blipFill>
        <p:spPr>
          <a:xfrm>
            <a:off x="0" y="-4683"/>
            <a:ext cx="6096000" cy="6862683"/>
          </a:xfrm>
          <a:prstGeom prst="rect">
            <a:avLst/>
          </a:prstGeom>
          <a:noFill/>
          <a:ln>
            <a:noFill/>
          </a:ln>
        </p:spPr>
      </p:pic>
      <p:grpSp>
        <p:nvGrpSpPr>
          <p:cNvPr id="105" name="Google Shape;105;p14"/>
          <p:cNvGrpSpPr/>
          <p:nvPr/>
        </p:nvGrpSpPr>
        <p:grpSpPr>
          <a:xfrm>
            <a:off x="6362698" y="1459188"/>
            <a:ext cx="5550000" cy="3986114"/>
            <a:chOff x="6362698" y="948191"/>
            <a:chExt cx="5550000" cy="3986114"/>
          </a:xfrm>
        </p:grpSpPr>
        <p:sp>
          <p:nvSpPr>
            <p:cNvPr id="106" name="Google Shape;106;p14"/>
            <p:cNvSpPr txBox="1"/>
            <p:nvPr/>
          </p:nvSpPr>
          <p:spPr>
            <a:xfrm>
              <a:off x="6362698" y="948191"/>
              <a:ext cx="5550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3600">
                  <a:solidFill>
                    <a:srgbClr val="283583"/>
                  </a:solidFill>
                  <a:latin typeface="Advent Pro"/>
                  <a:ea typeface="Advent Pro"/>
                  <a:cs typeface="Advent Pro"/>
                  <a:sym typeface="Advent Pro"/>
                </a:rPr>
                <a:t>Історія Ельзари</a:t>
              </a:r>
              <a:endParaRPr sz="1400">
                <a:solidFill>
                  <a:srgbClr val="283583"/>
                </a:solidFill>
                <a:latin typeface="Advent Pro"/>
                <a:ea typeface="Advent Pro"/>
                <a:cs typeface="Advent Pro"/>
                <a:sym typeface="Advent Pro"/>
              </a:endParaRPr>
            </a:p>
          </p:txBody>
        </p:sp>
        <p:sp>
          <p:nvSpPr>
            <p:cNvPr id="107" name="Google Shape;107;p14"/>
            <p:cNvSpPr txBox="1"/>
            <p:nvPr/>
          </p:nvSpPr>
          <p:spPr>
            <a:xfrm>
              <a:off x="6362698" y="1886605"/>
              <a:ext cx="4740600" cy="3047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ru-RU" sz="1600">
                  <a:solidFill>
                    <a:schemeClr val="lt1"/>
                  </a:solidFill>
                  <a:latin typeface="Advent Pro"/>
                  <a:ea typeface="Advent Pro"/>
                  <a:cs typeface="Advent Pro"/>
                  <a:sym typeface="Advent Pro"/>
                </a:rPr>
                <a:t>У Сімферополі один із моїх сусідів, дядя Валєра, супер вболівав, щоб я вступила до Києво-Могилянської академії. І от мені 16, я туди вступаю, батьки витрачають багато грошей на гуртожиток, якийсь студентський внесок.</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i="1" lang="ru-RU" sz="1600">
                  <a:solidFill>
                    <a:schemeClr val="lt1"/>
                  </a:solidFill>
                  <a:latin typeface="Advent Pro"/>
                  <a:ea typeface="Advent Pro"/>
                  <a:cs typeface="Advent Pro"/>
                  <a:sym typeface="Advent Pro"/>
                </a:rPr>
                <a:t>Я приходжу в Могилянку – і на кожній парі чомусь кажуть: «Ми вам скинемо на флешку». А я думаю: «Що таке флешка взагалі?!». Із вересня я стирчу в бібліотеці в комп’ютерному класі за замусоленими компами, в яких не зайти навіть у соцмережі. Ну ок, буду жити в комп’ютерному класі, бо грошей на ноут немає.</a:t>
              </a:r>
              <a:endParaRPr sz="16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000"/>
                                        <p:tgtEl>
                                          <p:spTgt spid="1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000"/>
                                        <p:tgtEl>
                                          <p:spTgt spid="1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50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1000"/>
                                        <p:tgtEl>
                                          <p:spTgt spid="10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5"/>
          <p:cNvPicPr preferRelativeResize="0"/>
          <p:nvPr/>
        </p:nvPicPr>
        <p:blipFill rotWithShape="1">
          <a:blip r:embed="rId3">
            <a:alphaModFix/>
          </a:blip>
          <a:srcRect b="0" l="20363" r="20363" t="0"/>
          <a:stretch/>
        </p:blipFill>
        <p:spPr>
          <a:xfrm>
            <a:off x="0" y="-4683"/>
            <a:ext cx="6096000" cy="6862683"/>
          </a:xfrm>
          <a:prstGeom prst="rect">
            <a:avLst/>
          </a:prstGeom>
          <a:noFill/>
          <a:ln>
            <a:noFill/>
          </a:ln>
        </p:spPr>
      </p:pic>
      <p:sp>
        <p:nvSpPr>
          <p:cNvPr id="113" name="Google Shape;113;p15"/>
          <p:cNvSpPr txBox="1"/>
          <p:nvPr/>
        </p:nvSpPr>
        <p:spPr>
          <a:xfrm>
            <a:off x="6362699" y="1289550"/>
            <a:ext cx="4889400" cy="427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ru-RU" sz="1600">
                <a:solidFill>
                  <a:schemeClr val="lt1"/>
                </a:solidFill>
                <a:latin typeface="Advent Pro"/>
                <a:ea typeface="Advent Pro"/>
                <a:cs typeface="Advent Pro"/>
                <a:sym typeface="Advent Pro"/>
              </a:rPr>
              <a:t>Батьки, не скаржучись, розказали про це сусідці. Дізнався і дядя Валєра. В нього був друг у Києві. І цей друг дзвонить мені й каже: «Мені Валєра сказав, у тебе в Могилянці ноутбук треба. Я буду списувати з роботи — можу тобі дати». Він мені передав коробку. Відкриваю — пінопласт, гарантійний талон. Людина ніколи в житті мене не бачила і купила новий ноут. </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i="1" lang="ru-RU" sz="1600">
                <a:solidFill>
                  <a:schemeClr val="lt1"/>
                </a:solidFill>
                <a:latin typeface="Advent Pro"/>
                <a:ea typeface="Advent Pro"/>
                <a:cs typeface="Advent Pro"/>
                <a:sym typeface="Advent Pro"/>
              </a:rPr>
              <a:t>Це було неочікувано, але потім я дізналась про вислів pay it forward і думала, що я теж колись зможу так робити.</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i="1" lang="ru-RU" sz="1600">
                <a:solidFill>
                  <a:schemeClr val="lt1"/>
                </a:solidFill>
                <a:latin typeface="Advent Pro"/>
                <a:ea typeface="Advent Pro"/>
                <a:cs typeface="Advent Pro"/>
                <a:sym typeface="Advent Pro"/>
              </a:rPr>
              <a:t>Для мене це було першим досвідом, коли незнайома людина зробила мені добре, не чекаючи нічого взамін.</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i="1" lang="ru-RU" sz="1600">
                <a:solidFill>
                  <a:schemeClr val="lt1"/>
                </a:solidFill>
                <a:latin typeface="Advent Pro"/>
                <a:ea typeface="Advent Pro"/>
                <a:cs typeface="Advent Pro"/>
                <a:sym typeface="Advent Pro"/>
              </a:rPr>
              <a:t>Через декілька років вже сама Ельзара заснувала безоплатний проєкт на допомогу підліткам у вивченні англійської мови.</a:t>
            </a:r>
            <a:endParaRPr sz="1600"/>
          </a:p>
        </p:txBody>
      </p:sp>
      <p:grpSp>
        <p:nvGrpSpPr>
          <p:cNvPr id="114" name="Google Shape;114;p15"/>
          <p:cNvGrpSpPr/>
          <p:nvPr/>
        </p:nvGrpSpPr>
        <p:grpSpPr>
          <a:xfrm>
            <a:off x="6501021" y="6294291"/>
            <a:ext cx="4400700" cy="563700"/>
            <a:chOff x="6942464" y="6294291"/>
            <a:chExt cx="4400700" cy="563700"/>
          </a:xfrm>
        </p:grpSpPr>
        <p:sp>
          <p:nvSpPr>
            <p:cNvPr id="115" name="Google Shape;115;p15"/>
            <p:cNvSpPr/>
            <p:nvPr/>
          </p:nvSpPr>
          <p:spPr>
            <a:xfrm>
              <a:off x="6942464" y="6294291"/>
              <a:ext cx="4400700" cy="563700"/>
            </a:xfrm>
            <a:prstGeom prst="round2SameRect">
              <a:avLst>
                <a:gd fmla="val 43989" name="adj1"/>
                <a:gd fmla="val 0" name="adj2"/>
              </a:avLst>
            </a:prstGeom>
            <a:solidFill>
              <a:srgbClr val="FFD71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dvent Pro"/>
                <a:ea typeface="Advent Pro"/>
                <a:cs typeface="Advent Pro"/>
                <a:sym typeface="Advent Pro"/>
              </a:endParaRPr>
            </a:p>
          </p:txBody>
        </p:sp>
        <p:sp>
          <p:nvSpPr>
            <p:cNvPr id="116" name="Google Shape;116;p15"/>
            <p:cNvSpPr txBox="1"/>
            <p:nvPr/>
          </p:nvSpPr>
          <p:spPr>
            <a:xfrm>
              <a:off x="7038831" y="6422261"/>
              <a:ext cx="41976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1400">
                  <a:solidFill>
                    <a:srgbClr val="283583"/>
                  </a:solidFill>
                  <a:latin typeface="Advent Pro"/>
                  <a:ea typeface="Advent Pro"/>
                  <a:cs typeface="Advent Pro"/>
                  <a:sym typeface="Advent Pro"/>
                </a:rPr>
                <a:t>Посилання на повний слайд Ельзари та слайд Руслани</a:t>
              </a:r>
              <a:endParaRPr b="1" sz="1400">
                <a:solidFill>
                  <a:srgbClr val="283583"/>
                </a:solidFill>
                <a:latin typeface="Advent Pro"/>
                <a:ea typeface="Advent Pro"/>
                <a:cs typeface="Advent Pro"/>
                <a:sym typeface="Advent Pr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000"/>
                                        <p:tgtEl>
                                          <p:spTgt spid="11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3"/>
                                        </p:tgtEl>
                                        <p:attrNameLst>
                                          <p:attrName>style.visibility</p:attrName>
                                        </p:attrNameLst>
                                      </p:cBhvr>
                                      <p:to>
                                        <p:strVal val="visible"/>
                                      </p:to>
                                    </p:set>
                                    <p:anim calcmode="lin" valueType="num">
                                      <p:cBhvr additive="base">
                                        <p:cTn dur="1000"/>
                                        <p:tgtEl>
                                          <p:spTgt spid="11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6"/>
          <p:cNvPicPr preferRelativeResize="0"/>
          <p:nvPr/>
        </p:nvPicPr>
        <p:blipFill rotWithShape="1">
          <a:blip r:embed="rId3">
            <a:alphaModFix/>
          </a:blip>
          <a:srcRect b="26" l="13734" r="13733" t="0"/>
          <a:stretch/>
        </p:blipFill>
        <p:spPr>
          <a:xfrm>
            <a:off x="3047998" y="4057649"/>
            <a:ext cx="3048001" cy="2800351"/>
          </a:xfrm>
          <a:prstGeom prst="rect">
            <a:avLst/>
          </a:prstGeom>
          <a:noFill/>
          <a:ln>
            <a:noFill/>
          </a:ln>
        </p:spPr>
      </p:pic>
      <p:sp>
        <p:nvSpPr>
          <p:cNvPr id="122" name="Google Shape;122;p16"/>
          <p:cNvSpPr txBox="1"/>
          <p:nvPr/>
        </p:nvSpPr>
        <p:spPr>
          <a:xfrm>
            <a:off x="6362699" y="1166400"/>
            <a:ext cx="4889400" cy="4525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600">
                <a:solidFill>
                  <a:schemeClr val="lt1"/>
                </a:solidFill>
                <a:latin typeface="Advent Pro"/>
                <a:ea typeface="Advent Pro"/>
                <a:cs typeface="Advent Pro"/>
                <a:sym typeface="Advent Pro"/>
              </a:rPr>
              <a:t>Помічник тренера дитячої футбольної команди та 12 його підопічних віком в і д 11 до 16 років пішли на прогулянку до печери Тхамлуангнангнон. Почалась злива, яка затопила вхід до печери та частину тунелей, і дев’ять днів діти були відрізані від зовнішнього світу. Вирішено було виводити дітей вплав з аквалангами у супроводі водолазів. Рятувальна операція тривала три дні, до неї були залучені 10 тисяч людей із різних країн. </a:t>
            </a:r>
            <a:endParaRPr sz="16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lang="ru-RU" sz="1600">
                <a:solidFill>
                  <a:schemeClr val="lt1"/>
                </a:solidFill>
                <a:latin typeface="Advent Pro"/>
                <a:ea typeface="Advent Pro"/>
                <a:cs typeface="Advent Pro"/>
                <a:sym typeface="Advent Pro"/>
              </a:rPr>
              <a:t>Вісімнадцять водолазів (13 із них були іноземцями, зокрема Всеволод Коробов і Максим Полежака — з України) витягували дітей із печери. </a:t>
            </a:r>
            <a:endParaRPr sz="16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lang="ru-RU" sz="1600">
                <a:solidFill>
                  <a:schemeClr val="lt1"/>
                </a:solidFill>
                <a:latin typeface="Advent Pro"/>
                <a:ea typeface="Advent Pro"/>
                <a:cs typeface="Advent Pro"/>
                <a:sym typeface="Advent Pro"/>
              </a:rPr>
              <a:t>Жителі навколишніх поселень облаштували табір рятувальників. Місцеві фермери згодились, щоб відкачаною з печери водою затопили їхні рисові поля, і взяли участь у спорудженні водовідвідної системи. З Чехії привезли насоси, з Ізраїлю — системи підводного зв’язку.</a:t>
            </a:r>
            <a:endParaRPr sz="1600"/>
          </a:p>
        </p:txBody>
      </p:sp>
      <p:pic>
        <p:nvPicPr>
          <p:cNvPr id="123" name="Google Shape;123;p16"/>
          <p:cNvPicPr preferRelativeResize="0"/>
          <p:nvPr/>
        </p:nvPicPr>
        <p:blipFill rotWithShape="1">
          <a:blip r:embed="rId4">
            <a:alphaModFix/>
          </a:blip>
          <a:srcRect b="0" l="20867" r="6581" t="0"/>
          <a:stretch/>
        </p:blipFill>
        <p:spPr>
          <a:xfrm>
            <a:off x="0" y="4057649"/>
            <a:ext cx="3048000" cy="2800351"/>
          </a:xfrm>
          <a:prstGeom prst="rect">
            <a:avLst/>
          </a:prstGeom>
          <a:noFill/>
          <a:ln>
            <a:noFill/>
          </a:ln>
        </p:spPr>
      </p:pic>
      <p:pic>
        <p:nvPicPr>
          <p:cNvPr id="124" name="Google Shape;124;p16"/>
          <p:cNvPicPr preferRelativeResize="0"/>
          <p:nvPr/>
        </p:nvPicPr>
        <p:blipFill rotWithShape="1">
          <a:blip r:embed="rId5">
            <a:alphaModFix/>
          </a:blip>
          <a:srcRect b="0" l="0" r="0" t="11312"/>
          <a:stretch/>
        </p:blipFill>
        <p:spPr>
          <a:xfrm>
            <a:off x="0" y="0"/>
            <a:ext cx="6096000" cy="4057649"/>
          </a:xfrm>
          <a:prstGeom prst="rect">
            <a:avLst/>
          </a:prstGeom>
          <a:noFill/>
          <a:ln>
            <a:noFill/>
          </a:ln>
        </p:spPr>
      </p:pic>
      <p:cxnSp>
        <p:nvCxnSpPr>
          <p:cNvPr id="125" name="Google Shape;125;p16"/>
          <p:cNvCxnSpPr/>
          <p:nvPr/>
        </p:nvCxnSpPr>
        <p:spPr>
          <a:xfrm>
            <a:off x="0" y="4057649"/>
            <a:ext cx="6096000" cy="0"/>
          </a:xfrm>
          <a:prstGeom prst="straightConnector1">
            <a:avLst/>
          </a:prstGeom>
          <a:noFill/>
          <a:ln cap="flat" cmpd="sng" w="76200">
            <a:solidFill>
              <a:schemeClr val="dk1"/>
            </a:solidFill>
            <a:prstDash val="solid"/>
            <a:miter lim="800000"/>
            <a:headEnd len="sm" w="sm" type="none"/>
            <a:tailEnd len="sm" w="sm" type="none"/>
          </a:ln>
        </p:spPr>
      </p:cxnSp>
      <p:cxnSp>
        <p:nvCxnSpPr>
          <p:cNvPr id="126" name="Google Shape;126;p16"/>
          <p:cNvCxnSpPr/>
          <p:nvPr/>
        </p:nvCxnSpPr>
        <p:spPr>
          <a:xfrm>
            <a:off x="3047998" y="4057649"/>
            <a:ext cx="0" cy="2800351"/>
          </a:xfrm>
          <a:prstGeom prst="straightConnector1">
            <a:avLst/>
          </a:prstGeom>
          <a:noFill/>
          <a:ln cap="flat" cmpd="sng" w="76200">
            <a:solidFill>
              <a:schemeClr val="dk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1000"/>
                                        <p:tgtEl>
                                          <p:spTgt spid="1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1000"/>
                                        <p:tgtEl>
                                          <p:spTgt spid="1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2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1000"/>
                                        <p:tgtEl>
                                          <p:spTgt spid="1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1000"/>
                                        <p:tgtEl>
                                          <p:spTgt spid="12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5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7"/>
          <p:cNvSpPr txBox="1"/>
          <p:nvPr/>
        </p:nvSpPr>
        <p:spPr>
          <a:xfrm>
            <a:off x="776140" y="1260127"/>
            <a:ext cx="10639720"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3000">
                <a:solidFill>
                  <a:schemeClr val="lt1"/>
                </a:solidFill>
                <a:latin typeface="Advent Pro"/>
                <a:ea typeface="Advent Pro"/>
                <a:cs typeface="Advent Pro"/>
                <a:sym typeface="Advent Pro"/>
              </a:rPr>
              <a:t>Схильність безкорисливо допомагати комусь зазвичай називають словом «альтруїзм», людину, яка це робить, – «альтруїстом», </a:t>
            </a:r>
            <a:br>
              <a:rPr b="1" lang="ru-RU" sz="3000">
                <a:solidFill>
                  <a:schemeClr val="lt1"/>
                </a:solidFill>
                <a:latin typeface="Advent Pro"/>
                <a:ea typeface="Advent Pro"/>
                <a:cs typeface="Advent Pro"/>
                <a:sym typeface="Advent Pro"/>
              </a:rPr>
            </a:br>
            <a:r>
              <a:rPr b="1" lang="ru-RU" sz="3000">
                <a:solidFill>
                  <a:schemeClr val="lt1"/>
                </a:solidFill>
                <a:latin typeface="Advent Pro"/>
                <a:ea typeface="Advent Pro"/>
                <a:cs typeface="Advent Pro"/>
                <a:sym typeface="Advent Pro"/>
              </a:rPr>
              <a:t>а відповідний вчинок – «альтруїстичним вчинком». </a:t>
            </a:r>
            <a:endParaRPr b="1" sz="3000">
              <a:solidFill>
                <a:schemeClr val="lt1"/>
              </a:solidFill>
              <a:latin typeface="Advent Pro"/>
              <a:ea typeface="Advent Pro"/>
              <a:cs typeface="Advent Pro"/>
              <a:sym typeface="Advent Pro"/>
            </a:endParaRPr>
          </a:p>
        </p:txBody>
      </p:sp>
      <p:grpSp>
        <p:nvGrpSpPr>
          <p:cNvPr id="132" name="Google Shape;132;p17"/>
          <p:cNvGrpSpPr/>
          <p:nvPr/>
        </p:nvGrpSpPr>
        <p:grpSpPr>
          <a:xfrm>
            <a:off x="3895583" y="3329606"/>
            <a:ext cx="4400834" cy="563671"/>
            <a:chOff x="6942464" y="6299091"/>
            <a:chExt cx="4400834" cy="563671"/>
          </a:xfrm>
        </p:grpSpPr>
        <p:sp>
          <p:nvSpPr>
            <p:cNvPr id="133" name="Google Shape;133;p17"/>
            <p:cNvSpPr/>
            <p:nvPr/>
          </p:nvSpPr>
          <p:spPr>
            <a:xfrm rot="10800000">
              <a:off x="6942464" y="6299091"/>
              <a:ext cx="4400834" cy="563671"/>
            </a:xfrm>
            <a:prstGeom prst="round2SameRect">
              <a:avLst>
                <a:gd fmla="val 43989" name="adj1"/>
                <a:gd fmla="val 50000" name="adj2"/>
              </a:avLst>
            </a:prstGeom>
            <a:solidFill>
              <a:srgbClr val="FFD71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dvent Pro"/>
                <a:ea typeface="Advent Pro"/>
                <a:cs typeface="Advent Pro"/>
                <a:sym typeface="Advent Pro"/>
              </a:endParaRPr>
            </a:p>
          </p:txBody>
        </p:sp>
        <p:sp>
          <p:nvSpPr>
            <p:cNvPr id="134" name="Google Shape;134;p17"/>
            <p:cNvSpPr txBox="1"/>
            <p:nvPr/>
          </p:nvSpPr>
          <p:spPr>
            <a:xfrm>
              <a:off x="7038831" y="6427036"/>
              <a:ext cx="419761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1600">
                  <a:solidFill>
                    <a:srgbClr val="283583"/>
                  </a:solidFill>
                  <a:latin typeface="Advent Pro"/>
                  <a:ea typeface="Advent Pro"/>
                  <a:cs typeface="Advent Pro"/>
                  <a:sym typeface="Advent Pro"/>
                </a:rPr>
                <a:t>Більше про альтруїзм можна дізнатись </a:t>
              </a:r>
              <a:r>
                <a:rPr b="1" lang="ru-RU" sz="1600" u="sng">
                  <a:solidFill>
                    <a:schemeClr val="hlink"/>
                  </a:solidFill>
                  <a:latin typeface="Advent Pro"/>
                  <a:ea typeface="Advent Pro"/>
                  <a:cs typeface="Advent Pro"/>
                  <a:sym typeface="Advent Pro"/>
                  <a:hlinkClick r:id="rId3"/>
                </a:rPr>
                <a:t>тут</a:t>
              </a:r>
              <a:endParaRPr/>
            </a:p>
          </p:txBody>
        </p:sp>
      </p:grpSp>
      <p:sp>
        <p:nvSpPr>
          <p:cNvPr id="135" name="Google Shape;135;p17"/>
          <p:cNvSpPr/>
          <p:nvPr/>
        </p:nvSpPr>
        <p:spPr>
          <a:xfrm rot="-5400000">
            <a:off x="5557350" y="223375"/>
            <a:ext cx="1496400" cy="11772900"/>
          </a:xfrm>
          <a:prstGeom prst="round1Rect">
            <a:avLst>
              <a:gd fmla="val 36667" name="adj"/>
            </a:avLst>
          </a:prstGeom>
          <a:solidFill>
            <a:srgbClr val="FFD71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dvent Pro"/>
              <a:ea typeface="Advent Pro"/>
              <a:cs typeface="Advent Pro"/>
              <a:sym typeface="Advent Pro"/>
            </a:endParaRPr>
          </a:p>
        </p:txBody>
      </p:sp>
      <p:sp>
        <p:nvSpPr>
          <p:cNvPr id="136" name="Google Shape;136;p17"/>
          <p:cNvSpPr txBox="1"/>
          <p:nvPr/>
        </p:nvSpPr>
        <p:spPr>
          <a:xfrm>
            <a:off x="114300" y="5576279"/>
            <a:ext cx="121920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ru-RU" sz="2400">
                <a:solidFill>
                  <a:srgbClr val="283583"/>
                </a:solidFill>
                <a:latin typeface="Advent Pro"/>
                <a:ea typeface="Advent Pro"/>
                <a:cs typeface="Advent Pro"/>
                <a:sym typeface="Advent Pro"/>
              </a:rPr>
              <a:t>Як ви думаєте, чи дійсно люди, які допомагають, нічого не отримають взамін?</a:t>
            </a:r>
            <a:endParaRPr>
              <a:solidFill>
                <a:srgbClr val="283583"/>
              </a:solidFill>
            </a:endParaRPr>
          </a:p>
          <a:p>
            <a:pPr indent="0" lvl="0" marL="0" marR="0" rtl="0" algn="ctr">
              <a:spcBef>
                <a:spcPts val="0"/>
              </a:spcBef>
              <a:spcAft>
                <a:spcPts val="0"/>
              </a:spcAft>
              <a:buNone/>
            </a:pPr>
            <a:r>
              <a:rPr b="1" i="1" lang="ru-RU" sz="2400">
                <a:solidFill>
                  <a:srgbClr val="283583"/>
                </a:solidFill>
                <a:latin typeface="Advent Pro"/>
                <a:ea typeface="Advent Pro"/>
                <a:cs typeface="Advent Pro"/>
                <a:sym typeface="Advent Pro"/>
              </a:rPr>
              <a:t>Поміркувати над цим питанням вам допоможе історія Дениса:</a:t>
            </a:r>
            <a:endParaRPr>
              <a:solidFill>
                <a:srgbClr val="283583"/>
              </a:solidFill>
            </a:endParaRPr>
          </a:p>
        </p:txBody>
      </p:sp>
      <p:sp>
        <p:nvSpPr>
          <p:cNvPr id="137" name="Google Shape;137;p17"/>
          <p:cNvSpPr txBox="1"/>
          <p:nvPr/>
        </p:nvSpPr>
        <p:spPr>
          <a:xfrm>
            <a:off x="775658" y="1260127"/>
            <a:ext cx="10639720"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3000">
                <a:solidFill>
                  <a:schemeClr val="lt1"/>
                </a:solidFill>
                <a:latin typeface="Advent Pro"/>
                <a:ea typeface="Advent Pro"/>
                <a:cs typeface="Advent Pro"/>
                <a:sym typeface="Advent Pro"/>
              </a:rPr>
              <a:t>Схильність безкорисливо допомагати комусь зазвичай називають словом </a:t>
            </a:r>
            <a:r>
              <a:rPr b="1" lang="ru-RU" sz="3000">
                <a:solidFill>
                  <a:srgbClr val="FFD718"/>
                </a:solidFill>
                <a:latin typeface="Advent Pro"/>
                <a:ea typeface="Advent Pro"/>
                <a:cs typeface="Advent Pro"/>
                <a:sym typeface="Advent Pro"/>
              </a:rPr>
              <a:t>«альтруїзм»</a:t>
            </a:r>
            <a:r>
              <a:rPr b="1" lang="ru-RU" sz="3000">
                <a:solidFill>
                  <a:schemeClr val="lt1"/>
                </a:solidFill>
                <a:latin typeface="Advent Pro"/>
                <a:ea typeface="Advent Pro"/>
                <a:cs typeface="Advent Pro"/>
                <a:sym typeface="Advent Pro"/>
              </a:rPr>
              <a:t>, людину, яка це робить, – </a:t>
            </a:r>
            <a:r>
              <a:rPr b="1" lang="ru-RU" sz="3000">
                <a:solidFill>
                  <a:srgbClr val="FFD718"/>
                </a:solidFill>
                <a:latin typeface="Advent Pro"/>
                <a:ea typeface="Advent Pro"/>
                <a:cs typeface="Advent Pro"/>
                <a:sym typeface="Advent Pro"/>
              </a:rPr>
              <a:t>«альтруїстом»</a:t>
            </a:r>
            <a:r>
              <a:rPr b="1" lang="ru-RU" sz="3000">
                <a:solidFill>
                  <a:schemeClr val="lt1"/>
                </a:solidFill>
                <a:latin typeface="Advent Pro"/>
                <a:ea typeface="Advent Pro"/>
                <a:cs typeface="Advent Pro"/>
                <a:sym typeface="Advent Pro"/>
              </a:rPr>
              <a:t>, </a:t>
            </a:r>
            <a:br>
              <a:rPr b="1" lang="ru-RU" sz="3000">
                <a:solidFill>
                  <a:schemeClr val="lt1"/>
                </a:solidFill>
                <a:latin typeface="Advent Pro"/>
                <a:ea typeface="Advent Pro"/>
                <a:cs typeface="Advent Pro"/>
                <a:sym typeface="Advent Pro"/>
              </a:rPr>
            </a:br>
            <a:r>
              <a:rPr b="1" lang="ru-RU" sz="3000">
                <a:solidFill>
                  <a:schemeClr val="lt1"/>
                </a:solidFill>
                <a:latin typeface="Advent Pro"/>
                <a:ea typeface="Advent Pro"/>
                <a:cs typeface="Advent Pro"/>
                <a:sym typeface="Advent Pro"/>
              </a:rPr>
              <a:t>а відповідний вчинок – </a:t>
            </a:r>
            <a:r>
              <a:rPr b="1" lang="ru-RU" sz="3000">
                <a:solidFill>
                  <a:srgbClr val="FFD718"/>
                </a:solidFill>
                <a:latin typeface="Advent Pro"/>
                <a:ea typeface="Advent Pro"/>
                <a:cs typeface="Advent Pro"/>
                <a:sym typeface="Advent Pro"/>
              </a:rPr>
              <a:t>«альтруїстичним вчинком»</a:t>
            </a:r>
            <a:r>
              <a:rPr b="1" lang="ru-RU" sz="3000">
                <a:solidFill>
                  <a:schemeClr val="lt1"/>
                </a:solidFill>
                <a:latin typeface="Advent Pro"/>
                <a:ea typeface="Advent Pro"/>
                <a:cs typeface="Advent Pro"/>
                <a:sym typeface="Advent Pro"/>
              </a:rPr>
              <a:t>. </a:t>
            </a:r>
            <a:endParaRPr b="1" sz="3000">
              <a:solidFill>
                <a:schemeClr val="lt1"/>
              </a:solidFill>
              <a:latin typeface="Advent Pro"/>
              <a:ea typeface="Advent Pro"/>
              <a:cs typeface="Advent Pro"/>
              <a:sym typeface="Advent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500"/>
                                        <p:tgtEl>
                                          <p:spTgt spid="131"/>
                                        </p:tgtEl>
                                      </p:cBhvr>
                                    </p:animEffect>
                                  </p:childTnLst>
                                </p:cTn>
                              </p:par>
                              <p:par>
                                <p:cTn fill="hold" nodeType="withEffect" presetClass="entr" presetID="10" presetSubtype="0">
                                  <p:stCondLst>
                                    <p:cond delay="150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par>
                                <p:cTn fill="hold" nodeType="withEffect" presetClass="entr" presetID="10" presetSubtype="0">
                                  <p:stCondLst>
                                    <p:cond delay="160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par>
                                <p:cTn fill="hold" nodeType="withEffect" presetClass="entr" presetID="10" presetSubtype="0">
                                  <p:stCondLst>
                                    <p:cond delay="200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par>
                          <p:cTn fill="hold">
                            <p:stCondLst>
                              <p:cond delay="1500"/>
                            </p:stCondLst>
                            <p:childTnLst>
                              <p:par>
                                <p:cTn fill="hold" nodeType="afterEffect" presetClass="entr" presetID="2" presetSubtype="2">
                                  <p:stCondLst>
                                    <p:cond delay="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1500"/>
                                        <p:tgtEl>
                                          <p:spTgt spid="13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8"/>
          <p:cNvSpPr/>
          <p:nvPr/>
        </p:nvSpPr>
        <p:spPr>
          <a:xfrm>
            <a:off x="6096000" y="963501"/>
            <a:ext cx="3171900" cy="809100"/>
          </a:xfrm>
          <a:prstGeom prst="round1Rect">
            <a:avLst>
              <a:gd fmla="val 37370" name="adj"/>
            </a:avLst>
          </a:prstGeom>
          <a:solidFill>
            <a:srgbClr val="FFD71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dvent Pro"/>
              <a:ea typeface="Advent Pro"/>
              <a:cs typeface="Advent Pro"/>
              <a:sym typeface="Advent Pro"/>
            </a:endParaRPr>
          </a:p>
        </p:txBody>
      </p:sp>
      <p:pic>
        <p:nvPicPr>
          <p:cNvPr id="143" name="Google Shape;143;p18"/>
          <p:cNvPicPr preferRelativeResize="0"/>
          <p:nvPr/>
        </p:nvPicPr>
        <p:blipFill rotWithShape="1">
          <a:blip r:embed="rId3">
            <a:alphaModFix/>
          </a:blip>
          <a:srcRect b="12462" l="0" r="0" t="12412"/>
          <a:stretch/>
        </p:blipFill>
        <p:spPr>
          <a:xfrm>
            <a:off x="0" y="-4683"/>
            <a:ext cx="6096000" cy="6862683"/>
          </a:xfrm>
          <a:prstGeom prst="rect">
            <a:avLst/>
          </a:prstGeom>
          <a:noFill/>
          <a:ln>
            <a:noFill/>
          </a:ln>
        </p:spPr>
      </p:pic>
      <p:grpSp>
        <p:nvGrpSpPr>
          <p:cNvPr id="144" name="Google Shape;144;p18"/>
          <p:cNvGrpSpPr/>
          <p:nvPr/>
        </p:nvGrpSpPr>
        <p:grpSpPr>
          <a:xfrm>
            <a:off x="6362698" y="1009991"/>
            <a:ext cx="5550000" cy="3739814"/>
            <a:chOff x="6362698" y="948191"/>
            <a:chExt cx="5550000" cy="3739814"/>
          </a:xfrm>
        </p:grpSpPr>
        <p:sp>
          <p:nvSpPr>
            <p:cNvPr id="145" name="Google Shape;145;p18"/>
            <p:cNvSpPr txBox="1"/>
            <p:nvPr/>
          </p:nvSpPr>
          <p:spPr>
            <a:xfrm>
              <a:off x="6362698" y="948191"/>
              <a:ext cx="5550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3600">
                  <a:solidFill>
                    <a:srgbClr val="283583"/>
                  </a:solidFill>
                  <a:latin typeface="Advent Pro"/>
                  <a:ea typeface="Advent Pro"/>
                  <a:cs typeface="Advent Pro"/>
                  <a:sym typeface="Advent Pro"/>
                </a:rPr>
                <a:t>Історія Дениса</a:t>
              </a:r>
              <a:endParaRPr sz="1400">
                <a:solidFill>
                  <a:srgbClr val="283583"/>
                </a:solidFill>
                <a:latin typeface="Advent Pro"/>
                <a:ea typeface="Advent Pro"/>
                <a:cs typeface="Advent Pro"/>
                <a:sym typeface="Advent Pro"/>
              </a:endParaRPr>
            </a:p>
          </p:txBody>
        </p:sp>
        <p:sp>
          <p:nvSpPr>
            <p:cNvPr id="146" name="Google Shape;146;p18"/>
            <p:cNvSpPr txBox="1"/>
            <p:nvPr/>
          </p:nvSpPr>
          <p:spPr>
            <a:xfrm>
              <a:off x="6362698" y="1886605"/>
              <a:ext cx="4740600" cy="2801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ru-RU" sz="1600">
                  <a:solidFill>
                    <a:schemeClr val="lt1"/>
                  </a:solidFill>
                  <a:latin typeface="Advent Pro"/>
                  <a:ea typeface="Advent Pro"/>
                  <a:cs typeface="Advent Pro"/>
                  <a:sym typeface="Advent Pro"/>
                </a:rPr>
                <a:t>У перші дні вторгнення один мій хороший товариш сказав: «Перше, що треба буде людям, — це їжа. І це буде весь час, поки триває війна».</a:t>
              </a:r>
              <a:endParaRPr sz="1600"/>
            </a:p>
            <a:p>
              <a:pPr indent="0" lvl="0" marL="0" marR="0" rtl="0" algn="l">
                <a:spcBef>
                  <a:spcPts val="0"/>
                </a:spcBef>
                <a:spcAft>
                  <a:spcPts val="0"/>
                </a:spcAft>
                <a:buNone/>
              </a:pPr>
              <a:r>
                <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i="1" lang="ru-RU" sz="1600">
                  <a:solidFill>
                    <a:schemeClr val="lt1"/>
                  </a:solidFill>
                  <a:latin typeface="Advent Pro"/>
                  <a:ea typeface="Advent Pro"/>
                  <a:cs typeface="Advent Pro"/>
                  <a:sym typeface="Advent Pro"/>
                </a:rPr>
                <a:t>Ми відразу почали готувати. Спершу на кухні в нашої подруги на зйомній хаті. Простора кухня, але зовсім не професійна, супердомашня. В нас було три людини із автівками, я позичив термобокси в активісток львівської ініціативи «Їжа — це право», і ми кожного дня по декілька разів возили з тої хати на львівський вокзал їжу і чай. Ці супи і чаї розходилися буквально за 5–10 хвилин.</a:t>
              </a:r>
              <a:endParaRPr sz="1600"/>
            </a:p>
          </p:txBody>
        </p:sp>
      </p:grpSp>
      <p:grpSp>
        <p:nvGrpSpPr>
          <p:cNvPr id="147" name="Google Shape;147;p18"/>
          <p:cNvGrpSpPr/>
          <p:nvPr/>
        </p:nvGrpSpPr>
        <p:grpSpPr>
          <a:xfrm>
            <a:off x="6362698" y="5142081"/>
            <a:ext cx="4356102" cy="752418"/>
            <a:chOff x="6362698" y="5080281"/>
            <a:chExt cx="4356102" cy="752418"/>
          </a:xfrm>
        </p:grpSpPr>
        <p:sp>
          <p:nvSpPr>
            <p:cNvPr id="148" name="Google Shape;148;p18"/>
            <p:cNvSpPr/>
            <p:nvPr/>
          </p:nvSpPr>
          <p:spPr>
            <a:xfrm rot="10800000">
              <a:off x="6362698" y="5080281"/>
              <a:ext cx="4356102" cy="752418"/>
            </a:xfrm>
            <a:prstGeom prst="round2SameRect">
              <a:avLst>
                <a:gd fmla="val 35128" name="adj1"/>
                <a:gd fmla="val 39240" name="adj2"/>
              </a:avLst>
            </a:prstGeom>
            <a:solidFill>
              <a:srgbClr val="FFD71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dvent Pro"/>
                <a:ea typeface="Advent Pro"/>
                <a:cs typeface="Advent Pro"/>
                <a:sym typeface="Advent Pro"/>
              </a:endParaRPr>
            </a:p>
          </p:txBody>
        </p:sp>
        <p:sp>
          <p:nvSpPr>
            <p:cNvPr id="149" name="Google Shape;149;p18"/>
            <p:cNvSpPr txBox="1"/>
            <p:nvPr/>
          </p:nvSpPr>
          <p:spPr>
            <a:xfrm>
              <a:off x="6424483" y="5164103"/>
              <a:ext cx="42942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1600">
                  <a:solidFill>
                    <a:srgbClr val="283583"/>
                  </a:solidFill>
                  <a:latin typeface="Advent Pro"/>
                  <a:ea typeface="Advent Pro"/>
                  <a:cs typeface="Advent Pro"/>
                  <a:sym typeface="Advent Pro"/>
                </a:rPr>
                <a:t>Денис витрачав час, сили та гроші, щоб допомогти іншим. А чи отримував він щось взамін?</a:t>
              </a:r>
              <a:endParaRPr sz="16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1000"/>
                                        <p:tgtEl>
                                          <p:spTgt spid="1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000"/>
                                        <p:tgtEl>
                                          <p:spTgt spid="144"/>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00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par>
                                <p:cTn fill="hold" nodeType="withEffect" presetClass="entr" presetID="2" presetSubtype="8">
                                  <p:stCondLst>
                                    <p:cond delay="200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1000"/>
                                        <p:tgtEl>
                                          <p:spTgt spid="14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19"/>
          <p:cNvPicPr preferRelativeResize="0"/>
          <p:nvPr/>
        </p:nvPicPr>
        <p:blipFill rotWithShape="1">
          <a:blip r:embed="rId3">
            <a:alphaModFix/>
          </a:blip>
          <a:srcRect b="0" l="17924" r="32088" t="0"/>
          <a:stretch/>
        </p:blipFill>
        <p:spPr>
          <a:xfrm>
            <a:off x="0" y="-4683"/>
            <a:ext cx="6096000" cy="6862683"/>
          </a:xfrm>
          <a:prstGeom prst="rect">
            <a:avLst/>
          </a:prstGeom>
          <a:noFill/>
          <a:ln>
            <a:noFill/>
          </a:ln>
        </p:spPr>
      </p:pic>
      <p:sp>
        <p:nvSpPr>
          <p:cNvPr id="155" name="Google Shape;155;p19"/>
          <p:cNvSpPr txBox="1"/>
          <p:nvPr/>
        </p:nvSpPr>
        <p:spPr>
          <a:xfrm>
            <a:off x="6362700" y="2395425"/>
            <a:ext cx="4821600" cy="2062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ru-RU" sz="1600">
                <a:solidFill>
                  <a:schemeClr val="lt1"/>
                </a:solidFill>
                <a:latin typeface="Advent Pro"/>
                <a:ea typeface="Advent Pro"/>
                <a:cs typeface="Advent Pro"/>
                <a:sym typeface="Advent Pro"/>
              </a:rPr>
              <a:t>У «Кухні» мене тримала класна комунікація з людьми в команді. Згодом, звісно, почалося вигоряння і зменшилась інтенсивність виробництва. Якщо критично подивитися на це, мене досі тримає якийсь образ у голові: «такий класний пацан, який займається безкоштовно годуванням людей». І коли зараз ми готуємо все менше, я почав думати: якщо я не буду готувати, це ніби трошки зменшує мене?</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p:tgtEl>
                                          <p:spTgt spid="1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1000"/>
                                        <p:tgtEl>
                                          <p:spTgt spid="1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0"/>
          <p:cNvSpPr/>
          <p:nvPr/>
        </p:nvSpPr>
        <p:spPr>
          <a:xfrm rot="5400000">
            <a:off x="8579200" y="3455975"/>
            <a:ext cx="986400" cy="5206800"/>
          </a:xfrm>
          <a:prstGeom prst="round2SameRect">
            <a:avLst>
              <a:gd fmla="val 42665" name="adj1"/>
              <a:gd fmla="val 45266" name="adj2"/>
            </a:avLst>
          </a:prstGeom>
          <a:solidFill>
            <a:srgbClr val="FFD71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dvent Pro"/>
              <a:ea typeface="Advent Pro"/>
              <a:cs typeface="Advent Pro"/>
              <a:sym typeface="Advent Pro"/>
            </a:endParaRPr>
          </a:p>
        </p:txBody>
      </p:sp>
      <p:sp>
        <p:nvSpPr>
          <p:cNvPr id="161" name="Google Shape;161;p20"/>
          <p:cNvSpPr txBox="1"/>
          <p:nvPr/>
        </p:nvSpPr>
        <p:spPr>
          <a:xfrm>
            <a:off x="6875411" y="5610627"/>
            <a:ext cx="4349100" cy="892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1600">
                <a:solidFill>
                  <a:srgbClr val="283583"/>
                </a:solidFill>
                <a:latin typeface="Advent Pro"/>
                <a:ea typeface="Advent Pro"/>
                <a:cs typeface="Advent Pro"/>
                <a:sym typeface="Advent Pro"/>
              </a:rPr>
              <a:t>А ХІБА ЦЕ – АЛЬТРУЇЗМ?</a:t>
            </a:r>
            <a:endParaRPr/>
          </a:p>
          <a:p>
            <a:pPr indent="0" lvl="0" marL="0" marR="0" rtl="0" algn="ctr">
              <a:spcBef>
                <a:spcPts val="0"/>
              </a:spcBef>
              <a:spcAft>
                <a:spcPts val="0"/>
              </a:spcAft>
              <a:buNone/>
            </a:pPr>
            <a:r>
              <a:t/>
            </a:r>
            <a:endParaRPr b="1" sz="800">
              <a:solidFill>
                <a:srgbClr val="283583"/>
              </a:solidFill>
              <a:latin typeface="Advent Pro"/>
              <a:ea typeface="Advent Pro"/>
              <a:cs typeface="Advent Pro"/>
              <a:sym typeface="Advent Pro"/>
            </a:endParaRPr>
          </a:p>
          <a:p>
            <a:pPr indent="0" lvl="0" marL="0" marR="0" rtl="0" algn="ctr">
              <a:spcBef>
                <a:spcPts val="0"/>
              </a:spcBef>
              <a:spcAft>
                <a:spcPts val="0"/>
              </a:spcAft>
              <a:buNone/>
            </a:pPr>
            <a:r>
              <a:rPr b="1" lang="ru-RU" sz="1400">
                <a:solidFill>
                  <a:srgbClr val="283583"/>
                </a:solidFill>
                <a:latin typeface="Advent Pro"/>
                <a:ea typeface="Advent Pro"/>
                <a:cs typeface="Advent Pro"/>
                <a:sym typeface="Advent Pro"/>
              </a:rPr>
              <a:t>Відповідь спробуйте дати самі. А </a:t>
            </a:r>
            <a:r>
              <a:rPr b="1" lang="ru-RU" sz="1400" u="sng">
                <a:solidFill>
                  <a:srgbClr val="283583"/>
                </a:solidFill>
                <a:latin typeface="Advent Pro"/>
                <a:ea typeface="Advent Pro"/>
                <a:cs typeface="Advent Pro"/>
                <a:sym typeface="Advent Pro"/>
                <a:hlinkClick r:id="rId3">
                  <a:extLst>
                    <a:ext uri="{A12FA001-AC4F-418D-AE19-62706E023703}">
                      <ahyp:hlinkClr val="tx"/>
                    </a:ext>
                  </a:extLst>
                </a:hlinkClick>
              </a:rPr>
              <a:t>тут</a:t>
            </a:r>
            <a:r>
              <a:rPr b="1" lang="ru-RU" sz="1400">
                <a:solidFill>
                  <a:srgbClr val="283583"/>
                </a:solidFill>
                <a:latin typeface="Advent Pro"/>
                <a:ea typeface="Advent Pro"/>
                <a:cs typeface="Advent Pro"/>
                <a:sym typeface="Advent Pro"/>
              </a:rPr>
              <a:t> ви зможете дізнатись, що про це думають дослідники.</a:t>
            </a:r>
            <a:endParaRPr/>
          </a:p>
        </p:txBody>
      </p:sp>
      <p:sp>
        <p:nvSpPr>
          <p:cNvPr id="162" name="Google Shape;162;p20"/>
          <p:cNvSpPr txBox="1"/>
          <p:nvPr/>
        </p:nvSpPr>
        <p:spPr>
          <a:xfrm>
            <a:off x="6362700" y="426650"/>
            <a:ext cx="5374500" cy="501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600">
                <a:solidFill>
                  <a:schemeClr val="lt1"/>
                </a:solidFill>
                <a:latin typeface="Advent Pro"/>
                <a:ea typeface="Advent Pro"/>
                <a:cs typeface="Advent Pro"/>
                <a:sym typeface="Advent Pro"/>
              </a:rPr>
              <a:t>А ось думка Лін, яка навчається в Італії завдяки допомозі місцевих студентів:</a:t>
            </a:r>
            <a:endParaRPr sz="16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i="1" lang="ru-RU" sz="1600">
                <a:solidFill>
                  <a:schemeClr val="lt1"/>
                </a:solidFill>
                <a:latin typeface="Advent Pro"/>
                <a:ea typeface="Advent Pro"/>
                <a:cs typeface="Advent Pro"/>
                <a:sym typeface="Advent Pro"/>
              </a:rPr>
              <a:t>«Студенти з Колегії де Мілано організували збір серед жителів колегії і домовились з адміністрацією, щоб одному українському студенту надали кімнату безкоштовно.</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i="1" lang="ru-RU" sz="1600">
                <a:solidFill>
                  <a:schemeClr val="lt1"/>
                </a:solidFill>
                <a:latin typeface="Advent Pro"/>
                <a:ea typeface="Advent Pro"/>
                <a:cs typeface="Advent Pro"/>
                <a:sym typeface="Advent Pro"/>
              </a:rPr>
              <a:t>Вони потім розповідали мені, що для них було дуже важливо відчувати, що в ситуації з війною в Україні вони не залишаються осторонь, а можуть щось зробити, бути корисними. Насправді, мені тоді дуже важливо було це почути. В більшості випадків, якщо люди пропонують допомогу, то вони справді на це готові і їм це теж принесе якесь внутрішнє задоволення, якусь свою цінність, відчуття, що вони доклалися до того, щоб допомогти в конфлікті світового рівня».</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lang="ru-RU" sz="1600">
                <a:solidFill>
                  <a:srgbClr val="FFD718"/>
                </a:solidFill>
                <a:latin typeface="Advent Pro"/>
                <a:ea typeface="Advent Pro"/>
                <a:cs typeface="Advent Pro"/>
                <a:sym typeface="Advent Pro"/>
              </a:rPr>
              <a:t>Допомагаючи іншим, ми отримуємо внутрішню винагороду — позитивні почуття: гордість, самоповагу або задоволення собою. І позбавляємось неприємних почуттів: тривоги, почуття провини або дискомфорту.</a:t>
            </a:r>
            <a:endParaRPr sz="1600"/>
          </a:p>
        </p:txBody>
      </p:sp>
      <p:pic>
        <p:nvPicPr>
          <p:cNvPr id="163" name="Google Shape;163;p20"/>
          <p:cNvPicPr preferRelativeResize="0"/>
          <p:nvPr/>
        </p:nvPicPr>
        <p:blipFill rotWithShape="1">
          <a:blip r:embed="rId4">
            <a:alphaModFix/>
          </a:blip>
          <a:srcRect b="15797" l="0" r="0" t="20600"/>
          <a:stretch/>
        </p:blipFill>
        <p:spPr>
          <a:xfrm>
            <a:off x="0" y="3950098"/>
            <a:ext cx="6096000" cy="2907902"/>
          </a:xfrm>
          <a:prstGeom prst="rect">
            <a:avLst/>
          </a:prstGeom>
          <a:noFill/>
          <a:ln>
            <a:noFill/>
          </a:ln>
        </p:spPr>
      </p:pic>
      <p:pic>
        <p:nvPicPr>
          <p:cNvPr id="164" name="Google Shape;164;p20"/>
          <p:cNvPicPr preferRelativeResize="0"/>
          <p:nvPr/>
        </p:nvPicPr>
        <p:blipFill rotWithShape="1">
          <a:blip r:embed="rId5">
            <a:alphaModFix/>
          </a:blip>
          <a:srcRect b="47900" l="8242" r="16878" t="19672"/>
          <a:stretch/>
        </p:blipFill>
        <p:spPr>
          <a:xfrm>
            <a:off x="0" y="-4683"/>
            <a:ext cx="6096000" cy="3954781"/>
          </a:xfrm>
          <a:prstGeom prst="rect">
            <a:avLst/>
          </a:prstGeom>
          <a:noFill/>
          <a:ln>
            <a:noFill/>
          </a:ln>
        </p:spPr>
      </p:pic>
      <p:cxnSp>
        <p:nvCxnSpPr>
          <p:cNvPr id="165" name="Google Shape;165;p20"/>
          <p:cNvCxnSpPr/>
          <p:nvPr/>
        </p:nvCxnSpPr>
        <p:spPr>
          <a:xfrm>
            <a:off x="0" y="3950098"/>
            <a:ext cx="6096000" cy="0"/>
          </a:xfrm>
          <a:prstGeom prst="straightConnector1">
            <a:avLst/>
          </a:prstGeom>
          <a:noFill/>
          <a:ln cap="flat" cmpd="sng" w="76200">
            <a:solidFill>
              <a:schemeClr val="dk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1000"/>
                                        <p:tgtEl>
                                          <p:spTgt spid="1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1000"/>
                                        <p:tgtEl>
                                          <p:spTgt spid="1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40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1000"/>
                                        <p:tgtEl>
                                          <p:spTgt spid="16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par>
                          <p:cTn fill="hold">
                            <p:stCondLst>
                              <p:cond delay="1500"/>
                            </p:stCondLst>
                            <p:childTnLst>
                              <p:par>
                                <p:cTn fill="hold" nodeType="afterEffect" presetClass="entr" presetID="10" presetSubtype="0">
                                  <p:stCondLst>
                                    <p:cond delay="50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1"/>
          <p:cNvSpPr txBox="1"/>
          <p:nvPr/>
        </p:nvSpPr>
        <p:spPr>
          <a:xfrm>
            <a:off x="6362698" y="1410210"/>
            <a:ext cx="4944000" cy="4032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600">
                <a:solidFill>
                  <a:schemeClr val="lt1"/>
                </a:solidFill>
                <a:latin typeface="Advent Pro"/>
                <a:ea typeface="Advent Pro"/>
                <a:cs typeface="Advent Pro"/>
                <a:sym typeface="Advent Pro"/>
              </a:rPr>
              <a:t>Витрачати час, сили та гроші на те, щоб допомогти, нелегко. І отримувати щось взамін – мабуть, справедливо. Але й приймати допомогу, коли не знаєш, чи зможеш хоч чимось віддячити, може бути важко. Про це розмірковує Лін</a:t>
            </a:r>
            <a:endParaRPr sz="16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i="1" lang="ru-RU" sz="1600">
                <a:solidFill>
                  <a:schemeClr val="lt1"/>
                </a:solidFill>
                <a:latin typeface="Advent Pro"/>
                <a:ea typeface="Advent Pro"/>
                <a:cs typeface="Advent Pro"/>
                <a:sym typeface="Advent Pro"/>
              </a:rPr>
              <a:t>І це теж дуже складно — піти і сказати людям: «Вибачте, в мене немає кросівок, купіть мені, будь ласка, кросівки».</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i="1" lang="ru-RU" sz="1600">
                <a:solidFill>
                  <a:schemeClr val="lt1"/>
                </a:solidFill>
                <a:latin typeface="Advent Pro"/>
                <a:ea typeface="Advent Pro"/>
                <a:cs typeface="Advent Pro"/>
                <a:sym typeface="Advent Pro"/>
              </a:rPr>
              <a:t>Я не можу багато брати від світу, поки в мене не буде якогось морального почуття, що я у відповідь зробив достатньо. Зараз я навчаюсь і кожен день думаю «от я закінчу навчання і зможу повернутись в Україну з освітою і відбудовувати країну». </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t/>
            </a:r>
            <a:endParaRPr i="1" sz="1600">
              <a:solidFill>
                <a:schemeClr val="lt1"/>
              </a:solidFill>
              <a:latin typeface="Advent Pro"/>
              <a:ea typeface="Advent Pro"/>
              <a:cs typeface="Advent Pro"/>
              <a:sym typeface="Advent Pro"/>
            </a:endParaRPr>
          </a:p>
          <a:p>
            <a:pPr indent="0" lvl="0" marL="0" marR="0" rtl="0" algn="l">
              <a:spcBef>
                <a:spcPts val="0"/>
              </a:spcBef>
              <a:spcAft>
                <a:spcPts val="0"/>
              </a:spcAft>
              <a:buNone/>
            </a:pPr>
            <a:r>
              <a:rPr b="1" i="1" lang="ru-RU" sz="1600">
                <a:solidFill>
                  <a:srgbClr val="FFD718"/>
                </a:solidFill>
                <a:latin typeface="Advent Pro"/>
                <a:ea typeface="Advent Pro"/>
                <a:cs typeface="Advent Pro"/>
                <a:sym typeface="Advent Pro"/>
              </a:rPr>
              <a:t>Зараз у мене відчуття, що мені нещодавно дуже багато допомогли — і тепер я маю допомагати.</a:t>
            </a:r>
            <a:endParaRPr sz="1600"/>
          </a:p>
        </p:txBody>
      </p:sp>
      <p:pic>
        <p:nvPicPr>
          <p:cNvPr id="171" name="Google Shape;171;p21"/>
          <p:cNvPicPr preferRelativeResize="0"/>
          <p:nvPr/>
        </p:nvPicPr>
        <p:blipFill rotWithShape="1">
          <a:blip r:embed="rId3">
            <a:alphaModFix/>
          </a:blip>
          <a:srcRect b="12450" l="0" r="0" t="12399"/>
          <a:stretch/>
        </p:blipFill>
        <p:spPr>
          <a:xfrm>
            <a:off x="0" y="-4683"/>
            <a:ext cx="6096000" cy="686268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71"/>
                                        </p:tgtEl>
                                        <p:attrNameLst>
                                          <p:attrName>style.visibility</p:attrName>
                                        </p:attrNameLst>
                                      </p:cBhvr>
                                      <p:to>
                                        <p:strVal val="visible"/>
                                      </p:to>
                                    </p:set>
                                    <p:anim calcmode="lin" valueType="num">
                                      <p:cBhvr additive="base">
                                        <p:cTn dur="1000"/>
                                        <p:tgtEl>
                                          <p:spTgt spid="17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0"/>
                                        </p:tgtEl>
                                        <p:attrNameLst>
                                          <p:attrName>style.visibility</p:attrName>
                                        </p:attrNameLst>
                                      </p:cBhvr>
                                      <p:to>
                                        <p:strVal val="visible"/>
                                      </p:to>
                                    </p:set>
                                    <p:anim calcmode="lin" valueType="num">
                                      <p:cBhvr additive="base">
                                        <p:cTn dur="1000"/>
                                        <p:tgtEl>
                                          <p:spTgt spid="1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Тема Office">
  <a:themeElements>
    <a:clrScheme name="Офіс">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