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Advent Pro"/>
      <p:regular r:id="rId16"/>
      <p:bold r:id="rId17"/>
      <p:italic r:id="rId18"/>
      <p:boldItalic r:id="rId19"/>
    </p:embeddedFont>
    <p:embeddedFont>
      <p:font typeface="Advent Pro Black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5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13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53" orient="horz"/>
        <p:guide pos="3840"/>
        <p:guide pos="913" orient="horz"/>
        <p:guide pos="2160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dventProBlac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AdventPro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dventPro-bold.fntdata"/><Relationship Id="rId16" Type="http://schemas.openxmlformats.org/officeDocument/2006/relationships/font" Target="fonts/AdventPr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dventPro-boldItalic.fntdata"/><Relationship Id="rId6" Type="http://schemas.openxmlformats.org/officeDocument/2006/relationships/slide" Target="slides/slide1.xml"/><Relationship Id="rId18" Type="http://schemas.openxmlformats.org/officeDocument/2006/relationships/font" Target="fonts/AdventPr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та вміст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 розділу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dvent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’єкти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 підпис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і підпис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dvent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35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dvent Pro"/>
              <a:buNone/>
              <a:defRPr b="0" i="0" sz="4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967" y="2325052"/>
            <a:ext cx="4577099" cy="129196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1227267" y="814659"/>
            <a:ext cx="602518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8800" u="none" cap="none" strike="noStrike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Спілкування </a:t>
            </a:r>
            <a:r>
              <a:rPr b="1" i="0" lang="ru-RU" sz="8800" u="none" cap="none" strike="noStrike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важливе!</a:t>
            </a:r>
            <a:endParaRPr b="1" sz="88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87" name="Google Shape;87;p13"/>
          <p:cNvGrpSpPr/>
          <p:nvPr/>
        </p:nvGrpSpPr>
        <p:grpSpPr>
          <a:xfrm>
            <a:off x="7601418" y="1280432"/>
            <a:ext cx="3661614" cy="5116991"/>
            <a:chOff x="6172668" y="1299433"/>
            <a:chExt cx="3661614" cy="5116991"/>
          </a:xfrm>
        </p:grpSpPr>
        <p:sp>
          <p:nvSpPr>
            <p:cNvPr id="88" name="Google Shape;88;p13"/>
            <p:cNvSpPr/>
            <p:nvPr/>
          </p:nvSpPr>
          <p:spPr>
            <a:xfrm>
              <a:off x="6627718" y="1299433"/>
              <a:ext cx="3206564" cy="5116991"/>
            </a:xfrm>
            <a:prstGeom prst="roundRect">
              <a:avLst>
                <a:gd fmla="val 11983" name="adj"/>
              </a:avLst>
            </a:prstGeom>
            <a:solidFill>
              <a:srgbClr val="FFD7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89" name="Google Shape;89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72668" y="5499847"/>
              <a:ext cx="1258047" cy="916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13"/>
          <p:cNvSpPr txBox="1"/>
          <p:nvPr/>
        </p:nvSpPr>
        <p:spPr>
          <a:xfrm>
            <a:off x="8496545" y="1648769"/>
            <a:ext cx="25698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Солідарність має багато проявів </a:t>
            </a: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– від простої символічної підтримки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на кшталт значка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з прапорцем на одязі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до безкорисливої матеріально допомоги.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Але передумовою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будь-якої солідарності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є соціальні зв’язки між людьми. Саме соціальні зв’язки роблять солідарність можливою. </a:t>
            </a:r>
            <a:b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rPr>
              <a:t>І водночас підтримка зв’язків теж є проявом солідарності. </a:t>
            </a:r>
            <a:endParaRPr sz="1800">
              <a:solidFill>
                <a:srgbClr val="283583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91" name="Google Shape;91;p13"/>
          <p:cNvGrpSpPr/>
          <p:nvPr/>
        </p:nvGrpSpPr>
        <p:grpSpPr>
          <a:xfrm>
            <a:off x="934630" y="5429694"/>
            <a:ext cx="6758304" cy="1041590"/>
            <a:chOff x="934630" y="5429694"/>
            <a:chExt cx="6758304" cy="1041590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946234" y="5429694"/>
              <a:ext cx="6746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rgbClr val="FFFFFF"/>
                  </a:solidFill>
                  <a:latin typeface="Advent Pro"/>
                  <a:ea typeface="Advent Pro"/>
                  <a:cs typeface="Advent Pro"/>
                  <a:sym typeface="Advent Pro"/>
                </a:rPr>
                <a:t>«Більше, ніж я: солідарність і допомога в темні часи» Онлайн-версія</a:t>
              </a:r>
              <a:endParaRPr sz="1800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pic>
          <p:nvPicPr>
            <p:cNvPr id="93" name="Google Shape;9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34630" y="5955788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4950" y="6016984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/>
        </p:nvSpPr>
        <p:spPr>
          <a:xfrm>
            <a:off x="6096001" y="739498"/>
            <a:ext cx="540067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Освітню виставку створила команда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ГО “Київський освітній центр “Простір толерантності” в межах проєкту «Сприяння соціальній згуртованості в Україні» / Point 7 за підтримки Американської асоціації юристів Ініціативи з верховенства права (ABA ROLI).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Автори: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Ульяна Устінова,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Олександр Войтенко,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Мирослав Грінберг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Дизайн, макет: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Дана Верстак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Координаторка: </a:t>
            </a:r>
            <a:b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</a:br>
            <a:r>
              <a:rPr lang="ru-RU"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Анна Ленчовська</a:t>
            </a:r>
            <a:endParaRPr sz="18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  <p:grpSp>
        <p:nvGrpSpPr>
          <p:cNvPr id="195" name="Google Shape;195;p22"/>
          <p:cNvGrpSpPr/>
          <p:nvPr/>
        </p:nvGrpSpPr>
        <p:grpSpPr>
          <a:xfrm>
            <a:off x="6151830" y="5747741"/>
            <a:ext cx="3558695" cy="515496"/>
            <a:chOff x="6151830" y="5747741"/>
            <a:chExt cx="3558695" cy="515496"/>
          </a:xfrm>
        </p:grpSpPr>
        <p:pic>
          <p:nvPicPr>
            <p:cNvPr id="196" name="Google Shape;196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51830" y="5747741"/>
              <a:ext cx="1201367" cy="515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882150" y="5808937"/>
              <a:ext cx="1828375" cy="3931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3551" l="0" r="0" t="12037"/>
          <a:stretch/>
        </p:blipFill>
        <p:spPr>
          <a:xfrm>
            <a:off x="0" y="-4683"/>
            <a:ext cx="6096000" cy="3433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15670" l="0" r="0" t="-115"/>
          <a:stretch/>
        </p:blipFill>
        <p:spPr>
          <a:xfrm>
            <a:off x="0" y="3424317"/>
            <a:ext cx="6096000" cy="34336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4"/>
          <p:cNvCxnSpPr/>
          <p:nvPr/>
        </p:nvCxnSpPr>
        <p:spPr>
          <a:xfrm>
            <a:off x="0" y="3424317"/>
            <a:ext cx="6096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2" name="Google Shape;102;p14"/>
          <p:cNvGrpSpPr/>
          <p:nvPr/>
        </p:nvGrpSpPr>
        <p:grpSpPr>
          <a:xfrm>
            <a:off x="5454649" y="349237"/>
            <a:ext cx="6737351" cy="6508863"/>
            <a:chOff x="5454649" y="349237"/>
            <a:chExt cx="6737351" cy="6508863"/>
          </a:xfrm>
        </p:grpSpPr>
        <p:grpSp>
          <p:nvGrpSpPr>
            <p:cNvPr id="103" name="Google Shape;103;p14"/>
            <p:cNvGrpSpPr/>
            <p:nvPr/>
          </p:nvGrpSpPr>
          <p:grpSpPr>
            <a:xfrm>
              <a:off x="6082354" y="785238"/>
              <a:ext cx="6109647" cy="6072863"/>
              <a:chOff x="6082354" y="785238"/>
              <a:chExt cx="6109647" cy="6072863"/>
            </a:xfrm>
          </p:grpSpPr>
          <p:sp>
            <p:nvSpPr>
              <p:cNvPr id="104" name="Google Shape;104;p14"/>
              <p:cNvSpPr/>
              <p:nvPr/>
            </p:nvSpPr>
            <p:spPr>
              <a:xfrm rot="5400000">
                <a:off x="7361331" y="-493740"/>
                <a:ext cx="922791" cy="3480746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6096000" y="5824300"/>
                <a:ext cx="6096000" cy="1033800"/>
              </a:xfrm>
              <a:prstGeom prst="rect">
                <a:avLst/>
              </a:prstGeom>
              <a:solidFill>
                <a:srgbClr val="FFD71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endParaRPr>
              </a:p>
            </p:txBody>
          </p:sp>
        </p:grpSp>
        <p:grpSp>
          <p:nvGrpSpPr>
            <p:cNvPr id="106" name="Google Shape;106;p14"/>
            <p:cNvGrpSpPr/>
            <p:nvPr/>
          </p:nvGrpSpPr>
          <p:grpSpPr>
            <a:xfrm>
              <a:off x="5454649" y="349237"/>
              <a:ext cx="5043006" cy="598969"/>
              <a:chOff x="5454649" y="349237"/>
              <a:chExt cx="5043006" cy="598969"/>
            </a:xfrm>
          </p:grpSpPr>
          <p:grpSp>
            <p:nvGrpSpPr>
              <p:cNvPr id="107" name="Google Shape;107;p14"/>
              <p:cNvGrpSpPr/>
              <p:nvPr/>
            </p:nvGrpSpPr>
            <p:grpSpPr>
              <a:xfrm>
                <a:off x="5454649" y="349237"/>
                <a:ext cx="5043006" cy="598969"/>
                <a:chOff x="6273492" y="5719241"/>
                <a:chExt cx="5178124" cy="697200"/>
              </a:xfrm>
            </p:grpSpPr>
            <p:sp>
              <p:nvSpPr>
                <p:cNvPr id="108" name="Google Shape;108;p14"/>
                <p:cNvSpPr/>
                <p:nvPr/>
              </p:nvSpPr>
              <p:spPr>
                <a:xfrm>
                  <a:off x="6462616" y="5719241"/>
                  <a:ext cx="4989000" cy="697200"/>
                </a:xfrm>
                <a:prstGeom prst="roundRect">
                  <a:avLst>
                    <a:gd fmla="val 11983" name="adj"/>
                  </a:avLst>
                </a:prstGeom>
                <a:solidFill>
                  <a:srgbClr val="FFD71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dvent Pro"/>
                    <a:ea typeface="Advent Pro"/>
                    <a:cs typeface="Advent Pro"/>
                    <a:sym typeface="Advent Pro"/>
                  </a:endParaRPr>
                </a:p>
              </p:txBody>
            </p:sp>
            <p:pic>
              <p:nvPicPr>
                <p:cNvPr id="109" name="Google Shape;109;p14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6273492" y="6037067"/>
                  <a:ext cx="520685" cy="3793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10" name="Google Shape;110;p14"/>
              <p:cNvSpPr txBox="1"/>
              <p:nvPr/>
            </p:nvSpPr>
            <p:spPr>
              <a:xfrm>
                <a:off x="6372824" y="487125"/>
                <a:ext cx="4024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5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  <a:t>Соціальні зв’язки можна підтримувати по-різному.</a:t>
                </a:r>
                <a:endParaRPr sz="1500"/>
              </a:p>
            </p:txBody>
          </p:sp>
        </p:grpSp>
      </p:grpSp>
      <p:grpSp>
        <p:nvGrpSpPr>
          <p:cNvPr id="111" name="Google Shape;111;p14"/>
          <p:cNvGrpSpPr/>
          <p:nvPr/>
        </p:nvGrpSpPr>
        <p:grpSpPr>
          <a:xfrm>
            <a:off x="6230975" y="948191"/>
            <a:ext cx="5770523" cy="5986659"/>
            <a:chOff x="6230975" y="948191"/>
            <a:chExt cx="5770523" cy="5986659"/>
          </a:xfrm>
        </p:grpSpPr>
        <p:sp>
          <p:nvSpPr>
            <p:cNvPr id="112" name="Google Shape;112;p14"/>
            <p:cNvSpPr txBox="1"/>
            <p:nvPr/>
          </p:nvSpPr>
          <p:spPr>
            <a:xfrm>
              <a:off x="6362698" y="948191"/>
              <a:ext cx="5550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Історія Ельзари</a:t>
              </a:r>
              <a:endParaRPr sz="14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13" name="Google Shape;113;p14"/>
            <p:cNvSpPr txBox="1"/>
            <p:nvPr/>
          </p:nvSpPr>
          <p:spPr>
            <a:xfrm>
              <a:off x="6230975" y="5734250"/>
              <a:ext cx="7773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ru-RU" sz="7200">
                  <a:solidFill>
                    <a:srgbClr val="283583"/>
                  </a:solidFill>
                  <a:latin typeface="Advent Pro Black"/>
                  <a:ea typeface="Advent Pro Black"/>
                  <a:cs typeface="Advent Pro Black"/>
                  <a:sym typeface="Advent Pro Black"/>
                </a:rPr>
                <a:t>?</a:t>
              </a:r>
              <a:endParaRPr sz="7200">
                <a:solidFill>
                  <a:srgbClr val="283583"/>
                </a:solidFill>
              </a:endParaRPr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7008275" y="5965100"/>
              <a:ext cx="48405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Подумайте, чому Ельзара та її подруги вирішили зробити волонтерський проєкт? Можливо, зрозуміти Ельзару вам допоможе її передісторія: </a:t>
              </a:r>
              <a:endParaRPr b="1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15" name="Google Shape;115;p14"/>
            <p:cNvSpPr txBox="1"/>
            <p:nvPr/>
          </p:nvSpPr>
          <p:spPr>
            <a:xfrm>
              <a:off x="6362698" y="1886605"/>
              <a:ext cx="5638800" cy="378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Ми з подругами розпочали проєкт English to the East в 2020 році, коли почалася пандемія. Нас надихнула викладачка управління проєктами Католицького університету, де ми тоді вчились. Вона сказала: «Зробіть щось у цьому курсі для себе. Не для галочки». Ми давай думати, де наші сильні сторони. Виписали: англійська, волонтерство для дітей зі сходу (бо вже займались цим раніше). Господи! Англійська для дітей зі сходу! Давайте робити!</a:t>
              </a:r>
              <a:endParaRPr sz="15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Виникла ідея про менторство: молоді люди займаються з молодими людьми.</a:t>
              </a:r>
              <a:r>
                <a:rPr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 </a:t>
              </a: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Питання для мене навіть не в англійській, а скоріше в тому, що поруч були захопливі й цікаві люди. Це найбільше драйвило. Зі вторгненням, попри те, що ми не змогли розпочати новий набір, сталося дуже багато речей, пов’язаних із взаємодопомогою, тільки через те, що колись ми в 2020 році вирішили об’єднати цих людей. Виявилось, що хтось із менторів допомагав у ви- їзді, надсилав гроші, купував речі своїм менті, давав переночувати у себе під час виїзду. </a:t>
              </a:r>
              <a:endParaRPr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 b="10743" l="0" r="0" t="14084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5464174" y="349237"/>
            <a:ext cx="5645173" cy="1358800"/>
            <a:chOff x="5464174" y="349237"/>
            <a:chExt cx="5645173" cy="1358800"/>
          </a:xfrm>
        </p:grpSpPr>
        <p:sp>
          <p:nvSpPr>
            <p:cNvPr id="122" name="Google Shape;122;p15"/>
            <p:cNvSpPr/>
            <p:nvPr/>
          </p:nvSpPr>
          <p:spPr>
            <a:xfrm rot="5400000">
              <a:off x="7361399" y="-493662"/>
              <a:ext cx="922800" cy="3480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grpSp>
          <p:nvGrpSpPr>
            <p:cNvPr id="123" name="Google Shape;123;p15"/>
            <p:cNvGrpSpPr/>
            <p:nvPr/>
          </p:nvGrpSpPr>
          <p:grpSpPr>
            <a:xfrm>
              <a:off x="5464174" y="349237"/>
              <a:ext cx="5645173" cy="598969"/>
              <a:chOff x="5464174" y="349237"/>
              <a:chExt cx="5645173" cy="598969"/>
            </a:xfrm>
          </p:grpSpPr>
          <p:grpSp>
            <p:nvGrpSpPr>
              <p:cNvPr id="124" name="Google Shape;124;p15"/>
              <p:cNvGrpSpPr/>
              <p:nvPr/>
            </p:nvGrpSpPr>
            <p:grpSpPr>
              <a:xfrm>
                <a:off x="5464174" y="349237"/>
                <a:ext cx="5645173" cy="598969"/>
                <a:chOff x="6273492" y="5719241"/>
                <a:chExt cx="5796425" cy="697200"/>
              </a:xfrm>
            </p:grpSpPr>
            <p:sp>
              <p:nvSpPr>
                <p:cNvPr id="125" name="Google Shape;125;p15"/>
                <p:cNvSpPr/>
                <p:nvPr/>
              </p:nvSpPr>
              <p:spPr>
                <a:xfrm>
                  <a:off x="6462617" y="5719241"/>
                  <a:ext cx="5607300" cy="697200"/>
                </a:xfrm>
                <a:prstGeom prst="roundRect">
                  <a:avLst>
                    <a:gd fmla="val 11983" name="adj"/>
                  </a:avLst>
                </a:prstGeom>
                <a:solidFill>
                  <a:srgbClr val="FFD71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dvent Pro"/>
                    <a:ea typeface="Advent Pro"/>
                    <a:cs typeface="Advent Pro"/>
                    <a:sym typeface="Advent Pro"/>
                  </a:endParaRPr>
                </a:p>
              </p:txBody>
            </p:sp>
            <p:pic>
              <p:nvPicPr>
                <p:cNvPr id="126" name="Google Shape;126;p1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273492" y="6037067"/>
                  <a:ext cx="520685" cy="3793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27" name="Google Shape;127;p15"/>
              <p:cNvSpPr txBox="1"/>
              <p:nvPr/>
            </p:nvSpPr>
            <p:spPr>
              <a:xfrm>
                <a:off x="6362712" y="491605"/>
                <a:ext cx="4567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5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  <a:t>А зараз подивимось та ту ж саму історію з іншої сторони</a:t>
                </a:r>
                <a:endParaRPr b="1" sz="15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endParaRPr>
              </a:p>
            </p:txBody>
          </p:sp>
        </p:grpSp>
      </p:grpSp>
      <p:grpSp>
        <p:nvGrpSpPr>
          <p:cNvPr id="128" name="Google Shape;128;p15"/>
          <p:cNvGrpSpPr/>
          <p:nvPr/>
        </p:nvGrpSpPr>
        <p:grpSpPr>
          <a:xfrm>
            <a:off x="6362699" y="948191"/>
            <a:ext cx="5598601" cy="5643459"/>
            <a:chOff x="6362699" y="948191"/>
            <a:chExt cx="5598601" cy="5643459"/>
          </a:xfrm>
        </p:grpSpPr>
        <p:sp>
          <p:nvSpPr>
            <p:cNvPr id="129" name="Google Shape;129;p15"/>
            <p:cNvSpPr txBox="1"/>
            <p:nvPr/>
          </p:nvSpPr>
          <p:spPr>
            <a:xfrm>
              <a:off x="6362699" y="948191"/>
              <a:ext cx="5394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Історія Руслани</a:t>
              </a:r>
              <a:endParaRPr sz="14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30" name="Google Shape;130;p15"/>
            <p:cNvSpPr txBox="1"/>
            <p:nvPr/>
          </p:nvSpPr>
          <p:spPr>
            <a:xfrm>
              <a:off x="6362700" y="1881650"/>
              <a:ext cx="5598600" cy="471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Коли у мене почався English to the East, я була на першому курсі в Могилянці. Тобто рівня моєї англійської вистачило, щоб вступити на бюджет, але розмовна була дуже погана. І мені треба було щось із цим робити.</a:t>
              </a:r>
              <a:endParaRPr sz="15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На першій зустрічі з моїм ментором Сергієм я трошки боялась. Він ставить питання, а я намагаюсь відповідати англійською, а потім переходжу на українську. Він мені казав: «Нє, Руся, так не піде, ти можеш якимись окольними шляхами одне слово хоч пів години пояснювати, тіки давай англійською!». А за три місяці у нас уже на сесії не лишилося жодного українського слова.</a:t>
              </a:r>
              <a:endParaRPr sz="15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Ми поставили собі ціль: у кінці проєкту подивитись «Ла-Ла Ленд» (мій улюблений фільм) в оригіналі. І дійсно, на останній сесії ми сиділи з ним у Зумі й дивилися той «Ла-Ла Ленд» англійською. Це було дуже круто.</a:t>
              </a:r>
              <a:endParaRPr sz="15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Ментор у мене був уперше. Ми багато говорили про те, що конкретно мені подобається, що ні, які вправи для мене більш дієві, які взагалі не підходять, які теми мені імпонують, а які ні, — все будувалось на взаємному діалозі. </a:t>
              </a:r>
              <a:endParaRPr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20134" l="19689" r="50000" t="28667"/>
          <a:stretch/>
        </p:blipFill>
        <p:spPr>
          <a:xfrm>
            <a:off x="0" y="-4683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 txBox="1"/>
          <p:nvPr/>
        </p:nvSpPr>
        <p:spPr>
          <a:xfrm>
            <a:off x="6362699" y="2226055"/>
            <a:ext cx="50673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У лютому, коли ми з сім’єю евакуювались із Лисичанська, мені довелося постійно розмовляти англійською, оскільки ми погано розуміли польську. Шлях до Польщі був дуже важкий. Мені 18, сестрі — 28. Ми вдвох приїхали в Перемишль, просто стали й не знали, що робити, а спілкуватись англійською могла лише я.</a:t>
            </a:r>
            <a:endParaRPr i="1" sz="15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 потім волонтери знайшли в Польщі родину поляків, які нас прихистили. Коли вони дізналися, що до них їдуть українці, вони будинок прибирали, продукти купували і взагалі крутились навколо нас, ніби ми принцеси.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 b="44070" l="0" r="0" t="10865"/>
          <a:stretch/>
        </p:blipFill>
        <p:spPr>
          <a:xfrm>
            <a:off x="0" y="0"/>
            <a:ext cx="60960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 b="20433" l="0" r="0" t="14671"/>
          <a:stretch/>
        </p:blipFill>
        <p:spPr>
          <a:xfrm>
            <a:off x="0" y="3890976"/>
            <a:ext cx="6096000" cy="29670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17"/>
          <p:cNvCxnSpPr/>
          <p:nvPr/>
        </p:nvCxnSpPr>
        <p:spPr>
          <a:xfrm>
            <a:off x="0" y="3886293"/>
            <a:ext cx="60960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4" name="Google Shape;144;p17"/>
          <p:cNvGrpSpPr/>
          <p:nvPr/>
        </p:nvGrpSpPr>
        <p:grpSpPr>
          <a:xfrm>
            <a:off x="5464174" y="377083"/>
            <a:ext cx="6292334" cy="1863170"/>
            <a:chOff x="5464174" y="377083"/>
            <a:chExt cx="6292334" cy="1863170"/>
          </a:xfrm>
        </p:grpSpPr>
        <p:sp>
          <p:nvSpPr>
            <p:cNvPr id="145" name="Google Shape;145;p17"/>
            <p:cNvSpPr/>
            <p:nvPr/>
          </p:nvSpPr>
          <p:spPr>
            <a:xfrm rot="5400000">
              <a:off x="7012099" y="387753"/>
              <a:ext cx="922800" cy="2782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grpSp>
          <p:nvGrpSpPr>
            <p:cNvPr id="146" name="Google Shape;146;p17"/>
            <p:cNvGrpSpPr/>
            <p:nvPr/>
          </p:nvGrpSpPr>
          <p:grpSpPr>
            <a:xfrm>
              <a:off x="5464174" y="377083"/>
              <a:ext cx="6292334" cy="1017010"/>
              <a:chOff x="5464174" y="515983"/>
              <a:chExt cx="6292334" cy="1017010"/>
            </a:xfrm>
          </p:grpSpPr>
          <p:grpSp>
            <p:nvGrpSpPr>
              <p:cNvPr id="147" name="Google Shape;147;p17"/>
              <p:cNvGrpSpPr/>
              <p:nvPr/>
            </p:nvGrpSpPr>
            <p:grpSpPr>
              <a:xfrm>
                <a:off x="5464174" y="515983"/>
                <a:ext cx="6292334" cy="1017010"/>
                <a:chOff x="6273492" y="5232775"/>
                <a:chExt cx="6460925" cy="1183800"/>
              </a:xfrm>
            </p:grpSpPr>
            <p:sp>
              <p:nvSpPr>
                <p:cNvPr id="148" name="Google Shape;148;p17"/>
                <p:cNvSpPr/>
                <p:nvPr/>
              </p:nvSpPr>
              <p:spPr>
                <a:xfrm>
                  <a:off x="6462617" y="5232775"/>
                  <a:ext cx="6271800" cy="1183800"/>
                </a:xfrm>
                <a:prstGeom prst="roundRect">
                  <a:avLst>
                    <a:gd fmla="val 11983" name="adj"/>
                  </a:avLst>
                </a:prstGeom>
                <a:solidFill>
                  <a:srgbClr val="FFD71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dvent Pro"/>
                    <a:ea typeface="Advent Pro"/>
                    <a:cs typeface="Advent Pro"/>
                    <a:sym typeface="Advent Pro"/>
                  </a:endParaRPr>
                </a:p>
              </p:txBody>
            </p:sp>
            <p:pic>
              <p:nvPicPr>
                <p:cNvPr id="149" name="Google Shape;149;p17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b="0" l="0" r="0" t="0"/>
                <a:stretch/>
              </p:blipFill>
              <p:spPr>
                <a:xfrm>
                  <a:off x="6273492" y="6037067"/>
                  <a:ext cx="520685" cy="3793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50" name="Google Shape;150;p17"/>
              <p:cNvSpPr txBox="1"/>
              <p:nvPr/>
            </p:nvSpPr>
            <p:spPr>
              <a:xfrm>
                <a:off x="6439300" y="610813"/>
                <a:ext cx="4821900" cy="7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5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  <a:t>Буває так, що людям – через різні причини – просто не вистачає соціальних зв’язків. І допомогти їм налагодити спілкування – це теж прояв солідарності.</a:t>
                </a:r>
                <a:endParaRPr sz="1500"/>
              </a:p>
            </p:txBody>
          </p:sp>
        </p:grpSp>
      </p:grpSp>
      <p:grpSp>
        <p:nvGrpSpPr>
          <p:cNvPr id="151" name="Google Shape;151;p17"/>
          <p:cNvGrpSpPr/>
          <p:nvPr/>
        </p:nvGrpSpPr>
        <p:grpSpPr>
          <a:xfrm>
            <a:off x="6362699" y="1481081"/>
            <a:ext cx="5394000" cy="3879448"/>
            <a:chOff x="6362699" y="1619981"/>
            <a:chExt cx="5394000" cy="3879448"/>
          </a:xfrm>
        </p:grpSpPr>
        <p:sp>
          <p:nvSpPr>
            <p:cNvPr id="152" name="Google Shape;152;p17"/>
            <p:cNvSpPr txBox="1"/>
            <p:nvPr/>
          </p:nvSpPr>
          <p:spPr>
            <a:xfrm>
              <a:off x="6362699" y="1619981"/>
              <a:ext cx="2273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Історія Каті</a:t>
              </a:r>
              <a:endParaRPr i="1" sz="14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6362699" y="2636529"/>
              <a:ext cx="5394000" cy="286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Я ще вчилась у ліцеї і почала волонтерити на роздачі їжі для літніх та бездомних людей в організації «Молодь за мир». Пам’ятаю, що це було чимось шаленим для мене. І це для мене було щось вражаюче, що перевертає погляд на світ. </a:t>
              </a:r>
              <a:endParaRPr i="1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Для людей дуже важливе спілкування, важливо бути почутим. Ми з подругою подумали, що було б прикольно зробити щось літературне для цих людей. Не просто місце, де вони читають і зустрічаються, а подію, яка має ще якусь практичну користь. Так народилась ідея заходів  «Поет-Паштет»: замість вхідного квитка відвідувачі приносили паштет (або іншу їжу), а ми потім із ним робили канапки для людей, які приходили на роздачу.</a:t>
              </a:r>
              <a:endParaRPr sz="15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3">
            <a:alphaModFix/>
          </a:blip>
          <a:srcRect b="0" l="7083" r="4089" t="0"/>
          <a:stretch/>
        </p:blipFill>
        <p:spPr>
          <a:xfrm>
            <a:off x="0" y="0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6362699" y="2228409"/>
            <a:ext cx="5394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Потім Катя з подругами придумали благодійний проєкт o.poetry.</a:t>
            </a:r>
            <a:endParaRPr b="1" sz="1500">
              <a:solidFill>
                <a:srgbClr val="FFD718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В o.poetry ми провели два вечори — і почався ковід. І ми перейшли в онлайн. … 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 коли був перший літвечір наживо після послаблення ковідних обмежень — до нас приїжджали люди з інших міст! На потягах! Щоб просто побути. Мені видається, що це не те щоб любов до літератури, але бажання говорити і чути інших, бажання зв’язку, яке лише посилювалось під час пандемії.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b="17050" l="6433" r="0" t="3948"/>
          <a:stretch/>
        </p:blipFill>
        <p:spPr>
          <a:xfrm>
            <a:off x="0" y="0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9"/>
          <p:cNvGrpSpPr/>
          <p:nvPr/>
        </p:nvGrpSpPr>
        <p:grpSpPr>
          <a:xfrm>
            <a:off x="5464174" y="451358"/>
            <a:ext cx="6292334" cy="1769046"/>
            <a:chOff x="5464174" y="451358"/>
            <a:chExt cx="6292334" cy="1769046"/>
          </a:xfrm>
        </p:grpSpPr>
        <p:sp>
          <p:nvSpPr>
            <p:cNvPr id="166" name="Google Shape;166;p19"/>
            <p:cNvSpPr/>
            <p:nvPr/>
          </p:nvSpPr>
          <p:spPr>
            <a:xfrm rot="5400000">
              <a:off x="7107349" y="272654"/>
              <a:ext cx="922800" cy="2972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grpSp>
          <p:nvGrpSpPr>
            <p:cNvPr id="167" name="Google Shape;167;p19"/>
            <p:cNvGrpSpPr/>
            <p:nvPr/>
          </p:nvGrpSpPr>
          <p:grpSpPr>
            <a:xfrm>
              <a:off x="5464174" y="451358"/>
              <a:ext cx="6292334" cy="922754"/>
              <a:chOff x="5464174" y="610108"/>
              <a:chExt cx="6292334" cy="922754"/>
            </a:xfrm>
          </p:grpSpPr>
          <p:grpSp>
            <p:nvGrpSpPr>
              <p:cNvPr id="168" name="Google Shape;168;p19"/>
              <p:cNvGrpSpPr/>
              <p:nvPr/>
            </p:nvGrpSpPr>
            <p:grpSpPr>
              <a:xfrm>
                <a:off x="5464174" y="610108"/>
                <a:ext cx="6292334" cy="922754"/>
                <a:chOff x="6273492" y="5342337"/>
                <a:chExt cx="6460925" cy="1074086"/>
              </a:xfrm>
            </p:grpSpPr>
            <p:sp>
              <p:nvSpPr>
                <p:cNvPr id="169" name="Google Shape;169;p19"/>
                <p:cNvSpPr/>
                <p:nvPr/>
              </p:nvSpPr>
              <p:spPr>
                <a:xfrm>
                  <a:off x="6462617" y="5342337"/>
                  <a:ext cx="6271800" cy="1074000"/>
                </a:xfrm>
                <a:prstGeom prst="roundRect">
                  <a:avLst>
                    <a:gd fmla="val 11983" name="adj"/>
                  </a:avLst>
                </a:prstGeom>
                <a:solidFill>
                  <a:srgbClr val="FFD71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dvent Pro"/>
                    <a:ea typeface="Advent Pro"/>
                    <a:cs typeface="Advent Pro"/>
                    <a:sym typeface="Advent Pro"/>
                  </a:endParaRPr>
                </a:p>
              </p:txBody>
            </p:sp>
            <p:pic>
              <p:nvPicPr>
                <p:cNvPr id="170" name="Google Shape;170;p19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6273492" y="6037067"/>
                  <a:ext cx="520685" cy="37935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71" name="Google Shape;171;p19"/>
              <p:cNvSpPr txBox="1"/>
              <p:nvPr/>
            </p:nvSpPr>
            <p:spPr>
              <a:xfrm>
                <a:off x="6456075" y="664300"/>
                <a:ext cx="5081700" cy="7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500">
                    <a:solidFill>
                      <a:srgbClr val="283583"/>
                    </a:solidFill>
                    <a:latin typeface="Advent Pro"/>
                    <a:ea typeface="Advent Pro"/>
                    <a:cs typeface="Advent Pro"/>
                    <a:sym typeface="Advent Pro"/>
                  </a:rPr>
                  <a:t>Соціальні зв’язки та спілкування – це не обов’язково який-небудь проєкт. «Просте» спілкування у ігрових чатах теж може допомогти встановити зв’язки з іншими.</a:t>
                </a:r>
                <a:endParaRPr sz="1500"/>
              </a:p>
            </p:txBody>
          </p:sp>
        </p:grpSp>
      </p:grpSp>
      <p:grpSp>
        <p:nvGrpSpPr>
          <p:cNvPr id="172" name="Google Shape;172;p19"/>
          <p:cNvGrpSpPr/>
          <p:nvPr/>
        </p:nvGrpSpPr>
        <p:grpSpPr>
          <a:xfrm>
            <a:off x="6362700" y="1435832"/>
            <a:ext cx="5176500" cy="4548118"/>
            <a:chOff x="6362700" y="1594582"/>
            <a:chExt cx="5176500" cy="4548118"/>
          </a:xfrm>
        </p:grpSpPr>
        <p:sp>
          <p:nvSpPr>
            <p:cNvPr id="173" name="Google Shape;173;p19"/>
            <p:cNvSpPr txBox="1"/>
            <p:nvPr/>
          </p:nvSpPr>
          <p:spPr>
            <a:xfrm>
              <a:off x="6362700" y="1594582"/>
              <a:ext cx="2613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283583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Історія Яріка</a:t>
              </a:r>
              <a:endParaRPr i="1" sz="1400">
                <a:solidFill>
                  <a:srgbClr val="283583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6362700" y="2587100"/>
              <a:ext cx="5176500" cy="355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У Румунії мені подобається, просто проблема полягає в тому, що тут немає більшості моїх друзів. </a:t>
              </a:r>
              <a:endParaRPr sz="15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Ще до повномасштабного вторгнення я з друзями грав кожен вечір у різні ігри онлайн із паралельним балаканням. І зараз це дуже підтримує.</a:t>
              </a:r>
              <a:endParaRPr sz="15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Діскорд — це програма для зідзвонів. Там можна робити сервери, на яких  збираються люди. В ньому різні види каналів: голосові, для текстових повідомлень, для відео. Ми спілкуємося на різні теми: щось важливе або не дуже, щось зле або хороше.</a:t>
              </a:r>
              <a:endParaRPr sz="1500"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1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В основному я просто вислуховую друзів. У мене навіть немає ідей, чому вони мені довіряють. Мене просто влаштовує цей факт. Я теж можу чесно ділитися  своїми переживаннями. Люблю на рівних слухати й говорити..</a:t>
              </a:r>
              <a:endParaRPr sz="15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3">
            <a:alphaModFix/>
          </a:blip>
          <a:srcRect b="0" l="30374" r="10378" t="0"/>
          <a:stretch/>
        </p:blipFill>
        <p:spPr>
          <a:xfrm>
            <a:off x="0" y="0"/>
            <a:ext cx="6096000" cy="686268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6362699" y="1997543"/>
            <a:ext cx="53058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Ярік говорить, що </a:t>
            </a:r>
            <a:r>
              <a:rPr b="1" i="1" lang="ru-RU" sz="15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rPr>
              <a:t>«Люди підтримують одне одного, щоб мати когось, кому можна довіряти».</a:t>
            </a:r>
            <a:r>
              <a:rPr i="1"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 </a:t>
            </a:r>
            <a:r>
              <a:rPr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Але знати тих, кому можна довіряти, не так легко. Ось що розповідає про це Ярік:</a:t>
            </a:r>
            <a:endParaRPr sz="15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lt1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15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rPr>
              <a:t>Одного разу я познайомив старих друзів із новою подругою у ролці — такій рольовій грі в телеграм-чаті: кожен створює персонажа, малює його, описує. І в переписці створюється якийсь сюжет. Такий формат — як пропуск у дружню компанію. Тобі не обов’язково одразу про себе всім розповідати, взаємодіяти. Ти можеш по- грати з новими людьми — і придивитись до них, проявити себе через свого персонажа. А вже потім виходити з кимось на інший рівень — особистих переписок, знайомства.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11136" r="39513" t="0"/>
          <a:stretch/>
        </p:blipFill>
        <p:spPr>
          <a:xfrm>
            <a:off x="0" y="0"/>
            <a:ext cx="6096000" cy="6862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21"/>
          <p:cNvGrpSpPr/>
          <p:nvPr/>
        </p:nvGrpSpPr>
        <p:grpSpPr>
          <a:xfrm>
            <a:off x="6362699" y="1719000"/>
            <a:ext cx="5305800" cy="3424675"/>
            <a:chOff x="6362699" y="1473575"/>
            <a:chExt cx="5305800" cy="3424675"/>
          </a:xfrm>
        </p:grpSpPr>
        <p:sp>
          <p:nvSpPr>
            <p:cNvPr id="187" name="Google Shape;187;p21"/>
            <p:cNvSpPr txBox="1"/>
            <p:nvPr/>
          </p:nvSpPr>
          <p:spPr>
            <a:xfrm>
              <a:off x="6362700" y="1473575"/>
              <a:ext cx="4531500" cy="78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А закінчимо нашу екскурсію відомою фразою письменника та пілота </a:t>
              </a:r>
              <a:r>
                <a:rPr b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Антуана де Сент-Екзюпері </a:t>
              </a:r>
              <a:br>
                <a:rPr b="1"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</a:br>
              <a:r>
                <a:rPr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(він не є героєм нашої виставки, але міг би ним бути!) : </a:t>
              </a:r>
              <a:endParaRPr sz="1500"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6362700" y="4344150"/>
              <a:ext cx="4194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  <a:t>І додамо: </a:t>
              </a:r>
              <a:br>
                <a:rPr lang="ru-RU" sz="1500">
                  <a:solidFill>
                    <a:schemeClr val="lt1"/>
                  </a:solidFill>
                  <a:latin typeface="Advent Pro"/>
                  <a:ea typeface="Advent Pro"/>
                  <a:cs typeface="Advent Pro"/>
                  <a:sym typeface="Advent Pro"/>
                </a:rPr>
              </a:br>
              <a:r>
                <a:rPr b="1" lang="ru-RU" sz="15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не лише розкіш, а й важливий шлях солідарності!</a:t>
              </a:r>
              <a:endParaRPr b="1" i="1" sz="1500">
                <a:solidFill>
                  <a:srgbClr val="FFD718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  <p:sp>
          <p:nvSpPr>
            <p:cNvPr id="189" name="Google Shape;189;p21"/>
            <p:cNvSpPr txBox="1"/>
            <p:nvPr/>
          </p:nvSpPr>
          <p:spPr>
            <a:xfrm>
              <a:off x="6362699" y="2424261"/>
              <a:ext cx="5305800" cy="175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3600">
                  <a:solidFill>
                    <a:srgbClr val="FFD718"/>
                  </a:solidFill>
                  <a:latin typeface="Advent Pro"/>
                  <a:ea typeface="Advent Pro"/>
                  <a:cs typeface="Advent Pro"/>
                  <a:sym typeface="Advent Pro"/>
                </a:rPr>
                <a:t>“Єдина справжня розкіш — це розкіш людського спілкування».</a:t>
              </a:r>
              <a:endParaRPr i="1" sz="1400">
                <a:solidFill>
                  <a:schemeClr val="lt1"/>
                </a:solidFill>
                <a:latin typeface="Advent Pro"/>
                <a:ea typeface="Advent Pro"/>
                <a:cs typeface="Advent Pro"/>
                <a:sym typeface="Advent Pr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