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86" r:id="rId15"/>
    <p:sldId id="288" r:id="rId16"/>
    <p:sldId id="287" r:id="rId17"/>
    <p:sldId id="289" r:id="rId18"/>
    <p:sldId id="285" r:id="rId19"/>
    <p:sldId id="291" r:id="rId20"/>
    <p:sldId id="292" r:id="rId21"/>
    <p:sldId id="293" r:id="rId22"/>
  </p:sldIdLst>
  <p:sldSz cx="12192000" cy="6858000"/>
  <p:notesSz cx="6858000" cy="9144000"/>
  <p:embeddedFontLst>
    <p:embeddedFont>
      <p:font typeface="Advent Pro" pitchFamily="2" charset="0"/>
      <p:regular r:id="rId24"/>
      <p:bold r:id="rId25"/>
      <p:italic r:id="rId26"/>
      <p:boldItalic r:id="rId27"/>
    </p:embeddedFont>
    <p:embeddedFont>
      <p:font typeface="Advent Pro Black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D5B"/>
    <a:srgbClr val="283583"/>
    <a:srgbClr val="FFD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>
        <p:scale>
          <a:sx n="75" d="100"/>
          <a:sy n="75" d="100"/>
        </p:scale>
        <p:origin x="1110" y="696"/>
      </p:cViewPr>
      <p:guideLst>
        <p:guide orient="horz" pos="1230"/>
        <p:guide pos="3840"/>
        <p:guide orient="horz" pos="935"/>
        <p:guide orient="horz" pos="2160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01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195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dvent Pro"/>
              <a:buNone/>
              <a:defRPr sz="44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8A94120-5A05-422E-B893-DAF4DC4CA385}"/>
              </a:ext>
            </a:extLst>
          </p:cNvPr>
          <p:cNvSpPr/>
          <p:nvPr/>
        </p:nvSpPr>
        <p:spPr>
          <a:xfrm>
            <a:off x="8394784" y="0"/>
            <a:ext cx="3797216" cy="6858000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: округлені верхні кути 8">
            <a:extLst>
              <a:ext uri="{FF2B5EF4-FFF2-40B4-BE49-F238E27FC236}">
                <a16:creationId xmlns:a16="http://schemas.microsoft.com/office/drawing/2014/main" id="{97ABE48F-BE93-442D-98D4-8FCEFDCDF77F}"/>
              </a:ext>
            </a:extLst>
          </p:cNvPr>
          <p:cNvSpPr/>
          <p:nvPr/>
        </p:nvSpPr>
        <p:spPr>
          <a:xfrm rot="5400000">
            <a:off x="1924073" y="-53697"/>
            <a:ext cx="1841453" cy="5689600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C0A74B1-A74D-4AB4-9C5E-75C36DD4B429}"/>
              </a:ext>
            </a:extLst>
          </p:cNvPr>
          <p:cNvSpPr/>
          <p:nvPr/>
        </p:nvSpPr>
        <p:spPr>
          <a:xfrm>
            <a:off x="939800" y="3354415"/>
            <a:ext cx="6692182" cy="1316685"/>
          </a:xfrm>
          <a:prstGeom prst="round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Google Shape;86;p13"/>
          <p:cNvSpPr txBox="1"/>
          <p:nvPr/>
        </p:nvSpPr>
        <p:spPr>
          <a:xfrm>
            <a:off x="1206596" y="1870374"/>
            <a:ext cx="6065061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8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 люди </a:t>
            </a:r>
            <a:r>
              <a:rPr lang="ru-RU" sz="8800" b="1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об’єднуються</a:t>
            </a:r>
            <a:endParaRPr sz="88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8928184" y="3860856"/>
            <a:ext cx="3263816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Авторка: </a:t>
            </a:r>
            <a:r>
              <a:rPr lang="ru-RU" sz="1800" b="0" i="0" u="none" strike="noStrike" cap="none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Устінова</a:t>
            </a:r>
            <a:r>
              <a:rPr lang="ru-RU" sz="1800" b="0" i="0" u="none" strike="noStrike" cap="none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Ульяна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Рецензентка: Анна </a:t>
            </a:r>
            <a:r>
              <a:rPr lang="ru-RU" sz="1800" b="0" i="0" u="none" strike="noStrike" cap="none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Ленчовська</a:t>
            </a:r>
            <a:endParaRPr lang="ru-RU" sz="1800" b="0" i="0" u="none" strike="noStrike" cap="none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84" y="2977241"/>
            <a:ext cx="1967614" cy="42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92;p13">
            <a:extLst>
              <a:ext uri="{FF2B5EF4-FFF2-40B4-BE49-F238E27FC236}">
                <a16:creationId xmlns:a16="http://schemas.microsoft.com/office/drawing/2014/main" id="{D6D743B0-9832-4DAF-B8C9-63CE3BDC90E8}"/>
              </a:ext>
            </a:extLst>
          </p:cNvPr>
          <p:cNvSpPr txBox="1"/>
          <p:nvPr/>
        </p:nvSpPr>
        <p:spPr>
          <a:xfrm>
            <a:off x="1206596" y="4960302"/>
            <a:ext cx="394960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До теми 2 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“</a:t>
            </a:r>
            <a:r>
              <a:rPr lang="ru-RU" sz="1800" i="1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Громадянське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суспільство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. </a:t>
            </a:r>
            <a:b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</a:br>
            <a:r>
              <a:rPr lang="ru-RU" sz="1800" i="1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Інші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форми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організації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громадян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” </a:t>
            </a:r>
            <a:b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</a:br>
            <a:r>
              <a:rPr lang="ru-RU" sz="1800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розділу</a:t>
            </a:r>
            <a:r>
              <a:rPr lang="ru-RU" sz="1800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4 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“</a:t>
            </a:r>
            <a:r>
              <a:rPr lang="ru-RU" sz="1800" i="1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Демократичне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суспільство</a:t>
            </a:r>
            <a:r>
              <a:rPr lang="ru-RU" sz="1800" i="1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” </a:t>
            </a:r>
            <a:r>
              <a:rPr lang="ru-RU" sz="1800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інтегрованого</a:t>
            </a:r>
            <a:r>
              <a:rPr lang="ru-RU" sz="1800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курсу </a:t>
            </a:r>
            <a:r>
              <a:rPr lang="ru-RU" sz="1800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Громадянської</a:t>
            </a:r>
            <a:r>
              <a:rPr lang="ru-RU" sz="1800" u="none" strike="noStrike" cap="none" dirty="0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u="none" strike="noStrike" cap="none" dirty="0" err="1">
                <a:solidFill>
                  <a:srgbClr val="002060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освіти</a:t>
            </a:r>
            <a:endParaRPr lang="ru-RU" sz="1800" u="none" strike="noStrike" cap="none" dirty="0">
              <a:solidFill>
                <a:srgbClr val="002060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rgbClr val="002060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</p:txBody>
      </p:sp>
      <p:sp>
        <p:nvSpPr>
          <p:cNvPr id="18" name="Google Shape;92;p13">
            <a:extLst>
              <a:ext uri="{FF2B5EF4-FFF2-40B4-BE49-F238E27FC236}">
                <a16:creationId xmlns:a16="http://schemas.microsoft.com/office/drawing/2014/main" id="{BD00A4AF-E8A6-4B14-A971-1218D1AD0720}"/>
              </a:ext>
            </a:extLst>
          </p:cNvPr>
          <p:cNvSpPr txBox="1"/>
          <p:nvPr/>
        </p:nvSpPr>
        <p:spPr>
          <a:xfrm>
            <a:off x="8928183" y="1870374"/>
            <a:ext cx="25684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ГО 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Київський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освітній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центр “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Простір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 </a:t>
            </a:r>
            <a:r>
              <a:rPr lang="ru-RU" sz="1800" u="none" strike="noStrike" cap="none" dirty="0" err="1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толерантності</a:t>
            </a:r>
            <a:r>
              <a:rPr lang="ru-RU" sz="1800" u="none" strike="noStrike" cap="none" dirty="0">
                <a:solidFill>
                  <a:schemeClr val="bg1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”</a:t>
            </a:r>
            <a:endParaRPr lang="ru-RU" sz="1800" dirty="0">
              <a:solidFill>
                <a:schemeClr val="bg1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</p:txBody>
      </p:sp>
      <p:sp>
        <p:nvSpPr>
          <p:cNvPr id="27" name="Google Shape;92;p13">
            <a:extLst>
              <a:ext uri="{FF2B5EF4-FFF2-40B4-BE49-F238E27FC236}">
                <a16:creationId xmlns:a16="http://schemas.microsoft.com/office/drawing/2014/main" id="{15B1CB6F-796F-4797-BCB0-8B88CD7B9892}"/>
              </a:ext>
            </a:extLst>
          </p:cNvPr>
          <p:cNvSpPr txBox="1"/>
          <p:nvPr/>
        </p:nvSpPr>
        <p:spPr>
          <a:xfrm>
            <a:off x="1206596" y="1141038"/>
            <a:ext cx="39496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u="none" strike="noStrike" cap="none" dirty="0">
                <a:solidFill>
                  <a:srgbClr val="283583"/>
                </a:solidFill>
                <a:latin typeface="Advent Pro" pitchFamily="2" charset="0"/>
                <a:ea typeface="Advent Pro"/>
                <a:cs typeface="Advent Pro"/>
                <a:sym typeface="Advent Pro"/>
              </a:rPr>
              <a:t>Урок</a:t>
            </a:r>
            <a:endParaRPr sz="3200" i="1" dirty="0">
              <a:solidFill>
                <a:srgbClr val="283583"/>
              </a:solidFill>
              <a:latin typeface="Advent Pro" pitchFamily="2" charset="0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 animBg="1"/>
      <p:bldP spid="86" grpId="0"/>
      <p:bldP spid="17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29" r="748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>
            <a:off x="4734604" y="2602216"/>
            <a:ext cx="6762071" cy="2250537"/>
            <a:chOff x="4734604" y="3768044"/>
            <a:chExt cx="6762071" cy="2250537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7" y="3768044"/>
              <a:ext cx="6515968" cy="2250463"/>
            </a:xfrm>
            <a:prstGeom prst="roundRect">
              <a:avLst>
                <a:gd name="adj" fmla="val 16498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7D9125A2-F73B-4EFE-A280-A1E96A024978}"/>
              </a:ext>
            </a:extLst>
          </p:cNvPr>
          <p:cNvGrpSpPr/>
          <p:nvPr/>
        </p:nvGrpSpPr>
        <p:grpSpPr>
          <a:xfrm>
            <a:off x="6519916" y="1306335"/>
            <a:ext cx="6258097" cy="956649"/>
            <a:chOff x="6519916" y="1306335"/>
            <a:chExt cx="6258097" cy="956649"/>
          </a:xfrm>
        </p:grpSpPr>
        <p:sp>
          <p:nvSpPr>
            <p:cNvPr id="9" name="Google Shape;86;p13">
              <a:extLst>
                <a:ext uri="{FF2B5EF4-FFF2-40B4-BE49-F238E27FC236}">
                  <a16:creationId xmlns:a16="http://schemas.microsoft.com/office/drawing/2014/main" id="{4113EA3F-1A26-45A1-8F37-FD7D7AC1A780}"/>
                </a:ext>
              </a:extLst>
            </p:cNvPr>
            <p:cNvSpPr txBox="1"/>
            <p:nvPr/>
          </p:nvSpPr>
          <p:spPr>
            <a:xfrm>
              <a:off x="6519917" y="1306335"/>
              <a:ext cx="117084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3600" b="1" i="1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Ярік</a:t>
              </a:r>
              <a:endParaRPr lang="ru-RU" sz="3600" b="1" i="1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0" name="Google Shape;86;p13">
              <a:extLst>
                <a:ext uri="{FF2B5EF4-FFF2-40B4-BE49-F238E27FC236}">
                  <a16:creationId xmlns:a16="http://schemas.microsoft.com/office/drawing/2014/main" id="{826B1E5A-CB06-46AF-890D-01FE0A22AF32}"/>
                </a:ext>
              </a:extLst>
            </p:cNvPr>
            <p:cNvSpPr txBox="1"/>
            <p:nvPr/>
          </p:nvSpPr>
          <p:spPr>
            <a:xfrm>
              <a:off x="6519916" y="1893693"/>
              <a:ext cx="625809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старшокласник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,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учасник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ru-RU" sz="1800" dirty="0" err="1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серверів</a:t>
              </a:r>
              <a:r>
                <a:rPr lang="ru-RU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lang="en-US" sz="1800" dirty="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Discord</a:t>
              </a:r>
              <a:endPara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694416" y="2850342"/>
            <a:ext cx="500215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повномасштабного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вторгнення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евакуації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Румунію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грав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кожен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вечір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різні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ігри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онлайн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із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паралельним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балаканням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Румунії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подобається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просто проблема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полягає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тому,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немає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більшості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моїх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4153940" y="6409813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Юрій </a:t>
            </a:r>
            <a:r>
              <a:rPr lang="uk-UA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Стефаняк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8EF48-92FA-4BA9-9475-7717AD51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2" t="5240" r="4704" b="19518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CC89A80-E5F6-4D03-A688-87027CF56400}"/>
              </a:ext>
            </a:extLst>
          </p:cNvPr>
          <p:cNvGrpSpPr/>
          <p:nvPr/>
        </p:nvGrpSpPr>
        <p:grpSpPr>
          <a:xfrm>
            <a:off x="4734604" y="1449388"/>
            <a:ext cx="6762071" cy="4036177"/>
            <a:chOff x="4734604" y="1982404"/>
            <a:chExt cx="6762071" cy="4036177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94600DA7-C1CE-42D2-8C34-212DF63ED834}"/>
                </a:ext>
              </a:extLst>
            </p:cNvPr>
            <p:cNvSpPr/>
            <p:nvPr/>
          </p:nvSpPr>
          <p:spPr>
            <a:xfrm>
              <a:off x="4980707" y="1982404"/>
              <a:ext cx="6515968" cy="4036104"/>
            </a:xfrm>
            <a:prstGeom prst="roundRect">
              <a:avLst>
                <a:gd name="adj" fmla="val 5878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CC381C16-4682-4E7A-9141-88B6944EE7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5E33A67-C56F-4481-8A06-73C47D166EEF}"/>
              </a:ext>
            </a:extLst>
          </p:cNvPr>
          <p:cNvSpPr txBox="1"/>
          <p:nvPr/>
        </p:nvSpPr>
        <p:spPr>
          <a:xfrm>
            <a:off x="5694416" y="1792287"/>
            <a:ext cx="554508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Ми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спілкуємося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різні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теми: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важливе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дуже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зле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хороше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Коли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говорять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декілька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людей, ми одного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затикаємо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черзі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висловлювалися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Онлайн у нас є правило: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хтось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просить прям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серйозі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перестати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то ми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перестаємо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 основному я просто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вислуховую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У мене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немає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ідей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чому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вони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довіряють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Мене просто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влаштовує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факт.</a:t>
            </a: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теж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можу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чесно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ділитися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своїми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переживаннями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  <a:r>
              <a:rPr lang="en-US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Люблю 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рівних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слухати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й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говорити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E1BA-A036-42BF-8574-FD9EC2257109}"/>
              </a:ext>
            </a:extLst>
          </p:cNvPr>
          <p:cNvSpPr txBox="1"/>
          <p:nvPr/>
        </p:nvSpPr>
        <p:spPr>
          <a:xfrm>
            <a:off x="4099438" y="6409813"/>
            <a:ext cx="195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Автор фото - Іван Глухенький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012569" y="1218576"/>
            <a:ext cx="74841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вас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ця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фраза Анни?</a:t>
            </a:r>
          </a:p>
        </p:txBody>
      </p:sp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873A6664-0509-4DE7-90B8-AB073A4C258E}"/>
              </a:ext>
            </a:extLst>
          </p:cNvPr>
          <p:cNvGrpSpPr/>
          <p:nvPr/>
        </p:nvGrpSpPr>
        <p:grpSpPr>
          <a:xfrm flipH="1">
            <a:off x="4833509" y="1952626"/>
            <a:ext cx="6990671" cy="4024077"/>
            <a:chOff x="4734604" y="1994504"/>
            <a:chExt cx="6354247" cy="4024077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5DEEFAC7-937C-485E-B442-CFD6136BF5CF}"/>
                </a:ext>
              </a:extLst>
            </p:cNvPr>
            <p:cNvSpPr/>
            <p:nvPr/>
          </p:nvSpPr>
          <p:spPr>
            <a:xfrm>
              <a:off x="4980707" y="1994504"/>
              <a:ext cx="6108144" cy="4024004"/>
            </a:xfrm>
            <a:prstGeom prst="roundRect">
              <a:avLst>
                <a:gd name="adj" fmla="val 5779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" name="Google Shape;170;p19">
              <a:extLst>
                <a:ext uri="{FF2B5EF4-FFF2-40B4-BE49-F238E27FC236}">
                  <a16:creationId xmlns:a16="http://schemas.microsoft.com/office/drawing/2014/main" id="{E2F90709-4297-4EE9-BBF9-5E213C5D7D7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86;p13">
            <a:extLst>
              <a:ext uri="{FF2B5EF4-FFF2-40B4-BE49-F238E27FC236}">
                <a16:creationId xmlns:a16="http://schemas.microsoft.com/office/drawing/2014/main" id="{E8885C90-F4ED-4F59-BD6D-D26ED7EB8EDD}"/>
              </a:ext>
            </a:extLst>
          </p:cNvPr>
          <p:cNvSpPr txBox="1"/>
          <p:nvPr/>
        </p:nvSpPr>
        <p:spPr>
          <a:xfrm>
            <a:off x="5465816" y="2117989"/>
            <a:ext cx="5726059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«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проявляти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солідарність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не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обов’язково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робити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щось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надзвичайне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інколи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достатньо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просто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підтримувати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зв’язок</a:t>
            </a:r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».</a:t>
            </a:r>
            <a:endParaRPr lang="en-US" sz="3600" b="1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Анна </a:t>
            </a:r>
            <a:r>
              <a:rPr lang="ru-RU" sz="18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Ленчовська</a:t>
            </a:r>
            <a:endParaRPr lang="ru-RU" sz="18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Директорка ГО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Київський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освітній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центр “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Простір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толерантності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22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012569" y="1720860"/>
            <a:ext cx="748410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 ким і для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чого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об’єднався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Ярік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нього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вийшло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нього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могли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виникнути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труднощі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цьому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шляху?</a:t>
            </a: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вартувало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того?</a:t>
            </a: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форми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громадян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використав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Ярік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0" y="2260087"/>
            <a:ext cx="12192000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0" b="295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5" y="2101648"/>
            <a:ext cx="2695574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6" y="1290712"/>
            <a:ext cx="258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Фактичний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аналіз</a:t>
            </a:r>
            <a:endParaRPr lang="ru-RU" sz="2400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8BC776F1-6315-4C35-B79C-47C38FA2994A}"/>
              </a:ext>
            </a:extLst>
          </p:cNvPr>
          <p:cNvSpPr txBox="1"/>
          <p:nvPr/>
        </p:nvSpPr>
        <p:spPr>
          <a:xfrm>
            <a:off x="581027" y="2630739"/>
            <a:ext cx="2695574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Якомога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детальніше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опишіть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 pitchFamily="2" charset="0"/>
                <a:sym typeface="Advent Pro"/>
              </a:rPr>
              <a:t>зображення</a:t>
            </a:r>
            <a:r>
              <a:rPr lang="ru-RU" sz="1800" dirty="0">
                <a:solidFill>
                  <a:schemeClr val="bg1"/>
                </a:solidFill>
                <a:latin typeface="Advent Pro" pitchFamily="2" charset="0"/>
                <a:sym typeface="Advent Pro"/>
              </a:rPr>
              <a:t>:</a:t>
            </a:r>
          </a:p>
          <a:p>
            <a:pPr lvl="0">
              <a:buClr>
                <a:srgbClr val="283583"/>
              </a:buClr>
            </a:pPr>
            <a:endParaRPr lang="ru-RU" dirty="0"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хто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зображений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рухаються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статичні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</a:t>
            </a:r>
            <a:b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видно на фото.</a:t>
            </a:r>
          </a:p>
          <a:p>
            <a:pPr lvl="0">
              <a:buClr>
                <a:schemeClr val="bg1"/>
              </a:buClr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(Але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тільки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факти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не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здогадки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)</a:t>
            </a:r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FF36BD88-FF6F-4ED0-AE59-BE06FF59365D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5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2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-1" y="2260087"/>
            <a:ext cx="12192001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0" b="295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5" y="2101648"/>
            <a:ext cx="2695574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8BC776F1-6315-4C35-B79C-47C38FA2994A}"/>
              </a:ext>
            </a:extLst>
          </p:cNvPr>
          <p:cNvSpPr txBox="1"/>
          <p:nvPr/>
        </p:nvSpPr>
        <p:spPr>
          <a:xfrm>
            <a:off x="581027" y="2630739"/>
            <a:ext cx="26955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думаєте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фото?</a:t>
            </a:r>
          </a:p>
          <a:p>
            <a:pPr lvl="0">
              <a:buClr>
                <a:srgbClr val="283583"/>
              </a:buClr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цих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людей,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їх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настрій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6" y="1290712"/>
            <a:ext cx="258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Інтерпретація</a:t>
            </a: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E7D06341-E664-4F2A-88A0-0956A83F608C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6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2" grpId="0" animBg="1"/>
      <p:bldP spid="10" grpId="0"/>
      <p:bldP spid="2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0" y="2260087"/>
            <a:ext cx="12192000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0" b="295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7AE9B6F5-F5BE-40D2-B70A-8248909453C7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20" name="Google Shape;86;p13">
            <a:extLst>
              <a:ext uri="{FF2B5EF4-FFF2-40B4-BE49-F238E27FC236}">
                <a16:creationId xmlns:a16="http://schemas.microsoft.com/office/drawing/2014/main" id="{9817C7B2-A36A-4297-9BE6-32B9D43B643F}"/>
              </a:ext>
            </a:extLst>
          </p:cNvPr>
          <p:cNvSpPr txBox="1"/>
          <p:nvPr/>
        </p:nvSpPr>
        <p:spPr>
          <a:xfrm>
            <a:off x="581027" y="2630739"/>
            <a:ext cx="269557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Хто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зробив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“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постановочне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” фото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“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репортажне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”?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 вашу думку,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фотографував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професіонал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була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автора фото мета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показати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якусь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спеціальну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думку?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5" y="2101648"/>
            <a:ext cx="2695574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6" y="1290712"/>
            <a:ext cx="2581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Авторство і мотив</a:t>
            </a: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0342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16" grpId="0"/>
      <p:bldP spid="2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F087DF4-4988-4C1A-88EC-9FDEE6A61C03}"/>
              </a:ext>
            </a:extLst>
          </p:cNvPr>
          <p:cNvSpPr/>
          <p:nvPr/>
        </p:nvSpPr>
        <p:spPr>
          <a:xfrm>
            <a:off x="0" y="2260087"/>
            <a:ext cx="12192000" cy="4597914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D5AE2-3298-4533-A9BE-D53C73487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0" b="295"/>
          <a:stretch/>
        </p:blipFill>
        <p:spPr>
          <a:xfrm>
            <a:off x="3532001" y="0"/>
            <a:ext cx="8659999" cy="5918200"/>
          </a:xfrm>
          <a:prstGeom prst="rect">
            <a:avLst/>
          </a:prstGeom>
        </p:spPr>
      </p:pic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37D363F-FB51-45C9-B4A2-8C073550148B}"/>
              </a:ext>
            </a:extLst>
          </p:cNvPr>
          <p:cNvSpPr/>
          <p:nvPr/>
        </p:nvSpPr>
        <p:spPr>
          <a:xfrm rot="5400000">
            <a:off x="1615194" y="-1234861"/>
            <a:ext cx="646289" cy="3876679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E3E79083-B1CA-4CEB-A78E-2DC6D7C95CAC}"/>
              </a:ext>
            </a:extLst>
          </p:cNvPr>
          <p:cNvSpPr txBox="1"/>
          <p:nvPr/>
        </p:nvSpPr>
        <p:spPr>
          <a:xfrm>
            <a:off x="581026" y="367630"/>
            <a:ext cx="28695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Робота з фото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7AE9B6F5-F5BE-40D2-B70A-8248909453C7}"/>
              </a:ext>
            </a:extLst>
          </p:cNvPr>
          <p:cNvSpPr txBox="1"/>
          <p:nvPr/>
        </p:nvSpPr>
        <p:spPr>
          <a:xfrm>
            <a:off x="3450561" y="6076639"/>
            <a:ext cx="80461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b="1" dirty="0" err="1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Важливо</a:t>
            </a:r>
            <a:r>
              <a:rPr lang="ru-RU" b="1" dirty="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!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вас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ідея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і коли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фото,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спробуйте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пройтись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уважно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всім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питанням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притримати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відповідь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sp>
        <p:nvSpPr>
          <p:cNvPr id="20" name="Google Shape;86;p13">
            <a:extLst>
              <a:ext uri="{FF2B5EF4-FFF2-40B4-BE49-F238E27FC236}">
                <a16:creationId xmlns:a16="http://schemas.microsoft.com/office/drawing/2014/main" id="{9817C7B2-A36A-4297-9BE6-32B9D43B643F}"/>
              </a:ext>
            </a:extLst>
          </p:cNvPr>
          <p:cNvSpPr txBox="1"/>
          <p:nvPr/>
        </p:nvSpPr>
        <p:spPr>
          <a:xfrm>
            <a:off x="581027" y="2630739"/>
            <a:ext cx="245427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Як люди на фото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ставляться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до того,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там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відбувається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Рік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місце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де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зроблене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фото?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958EFA8-AB67-4BA2-9834-49EA0DF8C2DB}"/>
              </a:ext>
            </a:extLst>
          </p:cNvPr>
          <p:cNvSpPr/>
          <p:nvPr/>
        </p:nvSpPr>
        <p:spPr>
          <a:xfrm>
            <a:off x="581024" y="2101648"/>
            <a:ext cx="3736975" cy="389393"/>
          </a:xfrm>
          <a:prstGeom prst="round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4F736-7FA3-4059-99D4-BD1E51D37CDD}"/>
              </a:ext>
            </a:extLst>
          </p:cNvPr>
          <p:cNvSpPr txBox="1"/>
          <p:nvPr/>
        </p:nvSpPr>
        <p:spPr>
          <a:xfrm>
            <a:off x="581025" y="1290712"/>
            <a:ext cx="4019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тут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зображено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Висновки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історична</a:t>
            </a:r>
            <a:r>
              <a:rPr lang="ru-RU" sz="24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емпатія</a:t>
            </a: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4899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16" grpId="0"/>
      <p:bldP spid="2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B97E537-D630-483D-9A51-3532D4709940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460C90-9D54-45DE-9824-E296488CF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0" b="295"/>
          <a:stretch/>
        </p:blipFill>
        <p:spPr>
          <a:xfrm>
            <a:off x="2362203" y="121404"/>
            <a:ext cx="9679893" cy="6615191"/>
          </a:xfrm>
          <a:prstGeom prst="rect">
            <a:avLst/>
          </a:prstGeom>
        </p:spPr>
      </p:pic>
      <p:sp>
        <p:nvSpPr>
          <p:cNvPr id="11" name="Google Shape;169;p19">
            <a:extLst>
              <a:ext uri="{FF2B5EF4-FFF2-40B4-BE49-F238E27FC236}">
                <a16:creationId xmlns:a16="http://schemas.microsoft.com/office/drawing/2014/main" id="{C370682D-DBA4-4AE3-8F05-A482661DC61E}"/>
              </a:ext>
            </a:extLst>
          </p:cNvPr>
          <p:cNvSpPr/>
          <p:nvPr/>
        </p:nvSpPr>
        <p:spPr>
          <a:xfrm flipH="1">
            <a:off x="353104" y="469900"/>
            <a:ext cx="5742896" cy="825500"/>
          </a:xfrm>
          <a:prstGeom prst="roundRect">
            <a:avLst>
              <a:gd name="adj" fmla="val 17373"/>
            </a:avLst>
          </a:prstGeom>
          <a:solidFill>
            <a:srgbClr val="FFD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D9F69-15E9-4F09-B4A1-DE961E99D146}"/>
              </a:ext>
            </a:extLst>
          </p:cNvPr>
          <p:cNvSpPr txBox="1"/>
          <p:nvPr/>
        </p:nvSpPr>
        <p:spPr>
          <a:xfrm>
            <a:off x="9258300" y="6362700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First</a:t>
            </a:r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uk-UA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Run</a:t>
            </a:r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uk-UA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Featores</a:t>
            </a:r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/</a:t>
            </a:r>
            <a:r>
              <a:rPr lang="uk-UA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Kobal</a:t>
            </a:r>
            <a:r>
              <a:rPr lang="uk-UA" sz="1200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/</a:t>
            </a:r>
            <a:r>
              <a:rPr lang="uk-UA" sz="1200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Shutterstock</a:t>
            </a:r>
            <a:endParaRPr lang="uk-UA" sz="1200" dirty="0">
              <a:solidFill>
                <a:schemeClr val="bg1"/>
              </a:solidFill>
              <a:latin typeface="Advent Pr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094FB-389A-41F3-96A3-16C3A446B6F2}"/>
              </a:ext>
            </a:extLst>
          </p:cNvPr>
          <p:cNvSpPr txBox="1"/>
          <p:nvPr/>
        </p:nvSpPr>
        <p:spPr>
          <a:xfrm>
            <a:off x="606426" y="653316"/>
            <a:ext cx="5591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Матері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площі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де Майо.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Буенос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-Айрес, 1977</a:t>
            </a: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3724C52E-304E-4DCB-9813-9C7C0C9843C4}"/>
              </a:ext>
            </a:extLst>
          </p:cNvPr>
          <p:cNvSpPr txBox="1"/>
          <p:nvPr/>
        </p:nvSpPr>
        <p:spPr>
          <a:xfrm>
            <a:off x="581027" y="1765300"/>
            <a:ext cx="141287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Участь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жінок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публічних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справах у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Латинській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Америці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традиційно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є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обмеженою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lvl="0">
              <a:buClr>
                <a:schemeClr val="bg1"/>
              </a:buClr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І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першою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організацією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яка створила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несподівану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опозицію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цій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традиції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стали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Матері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Площі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де Майо в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Аргентині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1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B97E537-D630-483D-9A51-3532D4709940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Google Shape;169;p19">
            <a:extLst>
              <a:ext uri="{FF2B5EF4-FFF2-40B4-BE49-F238E27FC236}">
                <a16:creationId xmlns:a16="http://schemas.microsoft.com/office/drawing/2014/main" id="{C370682D-DBA4-4AE3-8F05-A482661DC61E}"/>
              </a:ext>
            </a:extLst>
          </p:cNvPr>
          <p:cNvSpPr/>
          <p:nvPr/>
        </p:nvSpPr>
        <p:spPr>
          <a:xfrm flipH="1">
            <a:off x="353104" y="469900"/>
            <a:ext cx="5742896" cy="825500"/>
          </a:xfrm>
          <a:prstGeom prst="roundRect">
            <a:avLst>
              <a:gd name="adj" fmla="val 17373"/>
            </a:avLst>
          </a:prstGeom>
          <a:solidFill>
            <a:srgbClr val="FFD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094FB-389A-41F3-96A3-16C3A446B6F2}"/>
              </a:ext>
            </a:extLst>
          </p:cNvPr>
          <p:cNvSpPr txBox="1"/>
          <p:nvPr/>
        </p:nvSpPr>
        <p:spPr>
          <a:xfrm>
            <a:off x="606426" y="653316"/>
            <a:ext cx="5591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283583"/>
              </a:buClr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Матері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площі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де Майо.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Буенос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-Айрес, 1977</a:t>
            </a:r>
          </a:p>
        </p:txBody>
      </p:sp>
      <p:sp>
        <p:nvSpPr>
          <p:cNvPr id="16" name="Google Shape;86;p13">
            <a:extLst>
              <a:ext uri="{FF2B5EF4-FFF2-40B4-BE49-F238E27FC236}">
                <a16:creationId xmlns:a16="http://schemas.microsoft.com/office/drawing/2014/main" id="{3724C52E-304E-4DCB-9813-9C7C0C9843C4}"/>
              </a:ext>
            </a:extLst>
          </p:cNvPr>
          <p:cNvSpPr txBox="1"/>
          <p:nvPr/>
        </p:nvSpPr>
        <p:spPr>
          <a:xfrm>
            <a:off x="581027" y="1765299"/>
            <a:ext cx="2987673" cy="485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об’єднання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матерів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чиї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діти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зникли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період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військової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диктатури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Аргентині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між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1976 і 1983 роками.</a:t>
            </a:r>
          </a:p>
          <a:p>
            <a:pPr lvl="0">
              <a:buClr>
                <a:schemeClr val="bg1"/>
              </a:buClr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Назву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рух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отримав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від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назви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площі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, де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жінки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збиралися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щочетверга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lvl="0">
              <a:buClr>
                <a:schemeClr val="bg1"/>
              </a:buClr>
            </a:pP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Аргентинські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матері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привернули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увагу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до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проблеми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порушення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прав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людини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не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тільки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на локальному, а й на глобальному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рівні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lvl="0">
              <a:buClr>
                <a:schemeClr val="bg1"/>
              </a:buClr>
            </a:pP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Вони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розробили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символіку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й гасла руху, регулярно проводили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марші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— і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забезпечило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прогрес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їхнього</a:t>
            </a:r>
            <a:r>
              <a:rPr lang="ru-RU" sz="1800" dirty="0">
                <a:solidFill>
                  <a:schemeClr val="bg1"/>
                </a:solidFill>
                <a:latin typeface="Advent Pro"/>
                <a:ea typeface="Advent Pro"/>
                <a:cs typeface="Advent Pro"/>
                <a:sym typeface="Advent Pro"/>
              </a:rPr>
              <a:t> протесту.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C78924-65BE-464B-8823-35E7D6A98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" t="807" r="579"/>
          <a:stretch/>
        </p:blipFill>
        <p:spPr>
          <a:xfrm>
            <a:off x="3816087" y="1765299"/>
            <a:ext cx="8226009" cy="49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верхні кути 3">
            <a:extLst>
              <a:ext uri="{FF2B5EF4-FFF2-40B4-BE49-F238E27FC236}">
                <a16:creationId xmlns:a16="http://schemas.microsoft.com/office/drawing/2014/main" id="{A7A22C62-AAC4-46D6-9142-DEBB280B8FD9}"/>
              </a:ext>
            </a:extLst>
          </p:cNvPr>
          <p:cNvSpPr/>
          <p:nvPr/>
        </p:nvSpPr>
        <p:spPr>
          <a:xfrm rot="5400000">
            <a:off x="981400" y="648081"/>
            <a:ext cx="646289" cy="2609087"/>
          </a:xfrm>
          <a:prstGeom prst="round2SameRect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3364E7E8-DF3B-4D38-9E50-4F7C82D55887}"/>
              </a:ext>
            </a:extLst>
          </p:cNvPr>
          <p:cNvSpPr txBox="1"/>
          <p:nvPr/>
        </p:nvSpPr>
        <p:spPr>
          <a:xfrm>
            <a:off x="1080163" y="1616777"/>
            <a:ext cx="11708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План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:</a:t>
            </a:r>
            <a:endParaRPr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" name="Google Shape;86;p13">
            <a:extLst>
              <a:ext uri="{FF2B5EF4-FFF2-40B4-BE49-F238E27FC236}">
                <a16:creationId xmlns:a16="http://schemas.microsoft.com/office/drawing/2014/main" id="{FA5AAD48-E61B-4658-BE7C-F2432D2B5A30}"/>
              </a:ext>
            </a:extLst>
          </p:cNvPr>
          <p:cNvSpPr txBox="1"/>
          <p:nvPr/>
        </p:nvSpPr>
        <p:spPr>
          <a:xfrm>
            <a:off x="1080163" y="2492375"/>
            <a:ext cx="1003167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1.	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Актуалізація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теми</a:t>
            </a:r>
          </a:p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2.	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Історії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сучасних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дитячих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молодіжних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об’єднань</a:t>
            </a:r>
            <a:endParaRPr lang="ru-RU" sz="36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3.	Робота з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історичним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фото</a:t>
            </a:r>
          </a:p>
          <a:p>
            <a:pPr lvl="0"/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4.	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Зворотній</a:t>
            </a:r>
            <a:r>
              <a:rPr lang="ru-RU" sz="36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зв’язок</a:t>
            </a:r>
            <a:endParaRPr lang="ru-RU" sz="36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583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012569" y="1720860"/>
            <a:ext cx="727773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 ким і для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чого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об’єднались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матері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  <a:endParaRPr lang="en-US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>
              <a:buClr>
                <a:srgbClr val="283583"/>
              </a:buClr>
            </a:pP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них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вийшло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  <a:br>
              <a:rPr lang="en-US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них могли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виникнути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труднощі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цьому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шляху?</a:t>
            </a:r>
            <a:br>
              <a:rPr lang="en-US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вартувало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того?</a:t>
            </a:r>
            <a:br>
              <a:rPr lang="en-US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форми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громадян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вони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використали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52246579-A57D-46DE-95ED-D20B11FAB009}"/>
              </a:ext>
            </a:extLst>
          </p:cNvPr>
          <p:cNvSpPr/>
          <p:nvPr/>
        </p:nvSpPr>
        <p:spPr>
          <a:xfrm>
            <a:off x="3905247" y="1772217"/>
            <a:ext cx="2041528" cy="594933"/>
          </a:xfrm>
          <a:prstGeom prst="roundRect">
            <a:avLst>
              <a:gd name="adj" fmla="val 21492"/>
            </a:avLst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012569" y="1720860"/>
            <a:ext cx="25787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283583"/>
              </a:buClr>
            </a:pPr>
            <a:r>
              <a:rPr lang="uk-UA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Підсумки</a:t>
            </a:r>
            <a:endParaRPr lang="ru-RU" sz="3600" b="1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" name="Google Shape;86;p13">
            <a:extLst>
              <a:ext uri="{FF2B5EF4-FFF2-40B4-BE49-F238E27FC236}">
                <a16:creationId xmlns:a16="http://schemas.microsoft.com/office/drawing/2014/main" id="{1D8B7C00-C633-4C44-B517-9BBCA31FF167}"/>
              </a:ext>
            </a:extLst>
          </p:cNvPr>
          <p:cNvSpPr txBox="1"/>
          <p:nvPr/>
        </p:nvSpPr>
        <p:spPr>
          <a:xfrm>
            <a:off x="4012569" y="2813060"/>
            <a:ext cx="632523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людей та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організацій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сьогодні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дізнались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  <a:br>
              <a:rPr lang="en-US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форми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організацій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вони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використовували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  <a:br>
              <a:rPr lang="en-US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Яку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організацію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хотів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/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хотіла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створити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або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якої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існуючої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доєднатись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296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кутник: округлені верхні кути 34">
            <a:extLst>
              <a:ext uri="{FF2B5EF4-FFF2-40B4-BE49-F238E27FC236}">
                <a16:creationId xmlns:a16="http://schemas.microsoft.com/office/drawing/2014/main" id="{E2FF2431-6E2B-4EA3-81F2-232212F4E93F}"/>
              </a:ext>
            </a:extLst>
          </p:cNvPr>
          <p:cNvSpPr/>
          <p:nvPr/>
        </p:nvSpPr>
        <p:spPr>
          <a:xfrm>
            <a:off x="7326481" y="4593107"/>
            <a:ext cx="3870783" cy="2264893"/>
          </a:xfrm>
          <a:prstGeom prst="round2Same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верхні кути 32">
            <a:extLst>
              <a:ext uri="{FF2B5EF4-FFF2-40B4-BE49-F238E27FC236}">
                <a16:creationId xmlns:a16="http://schemas.microsoft.com/office/drawing/2014/main" id="{D7B29E04-3A30-44F8-BA9B-2356C3642FCD}"/>
              </a:ext>
            </a:extLst>
          </p:cNvPr>
          <p:cNvSpPr/>
          <p:nvPr/>
        </p:nvSpPr>
        <p:spPr>
          <a:xfrm>
            <a:off x="3117338" y="4593107"/>
            <a:ext cx="3870783" cy="2264893"/>
          </a:xfrm>
          <a:prstGeom prst="round2Same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Google Shape;146;p20">
            <a:extLst>
              <a:ext uri="{FF2B5EF4-FFF2-40B4-BE49-F238E27FC236}">
                <a16:creationId xmlns:a16="http://schemas.microsoft.com/office/drawing/2014/main" id="{FDADE94B-6C2C-4BE7-9D1E-1747BBE192A4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3FE6BEB9-5284-4C27-BD60-D9EBB642B276}"/>
              </a:ext>
            </a:extLst>
          </p:cNvPr>
          <p:cNvGrpSpPr/>
          <p:nvPr/>
        </p:nvGrpSpPr>
        <p:grpSpPr>
          <a:xfrm flipH="1">
            <a:off x="3104664" y="2162443"/>
            <a:ext cx="8270817" cy="477401"/>
            <a:chOff x="4723510" y="4439143"/>
            <a:chExt cx="4018154" cy="326038"/>
          </a:xfrm>
        </p:grpSpPr>
        <p:sp>
          <p:nvSpPr>
            <p:cNvPr id="13" name="Google Shape;148;p17">
              <a:extLst>
                <a:ext uri="{FF2B5EF4-FFF2-40B4-BE49-F238E27FC236}">
                  <a16:creationId xmlns:a16="http://schemas.microsoft.com/office/drawing/2014/main" id="{AF50AB99-A67D-42EF-BBF8-849D5E955E4F}"/>
                </a:ext>
              </a:extLst>
            </p:cNvPr>
            <p:cNvSpPr/>
            <p:nvPr/>
          </p:nvSpPr>
          <p:spPr>
            <a:xfrm>
              <a:off x="4831500" y="4439143"/>
              <a:ext cx="3910164" cy="326038"/>
            </a:xfrm>
            <a:prstGeom prst="roundRect">
              <a:avLst>
                <a:gd name="adj" fmla="val 21908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14" name="Google Shape;149;p17">
              <a:extLst>
                <a:ext uri="{FF2B5EF4-FFF2-40B4-BE49-F238E27FC236}">
                  <a16:creationId xmlns:a16="http://schemas.microsoft.com/office/drawing/2014/main" id="{029C58F3-9353-401D-8916-BDA77B2317C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23510" y="4571646"/>
              <a:ext cx="300928" cy="1934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B7F19D7F-F406-4A4E-8DE5-3F404130353E}"/>
              </a:ext>
            </a:extLst>
          </p:cNvPr>
          <p:cNvGrpSpPr/>
          <p:nvPr/>
        </p:nvGrpSpPr>
        <p:grpSpPr>
          <a:xfrm flipH="1">
            <a:off x="3104664" y="2800906"/>
            <a:ext cx="8270817" cy="477401"/>
            <a:chOff x="4723510" y="4439143"/>
            <a:chExt cx="4018154" cy="326038"/>
          </a:xfrm>
        </p:grpSpPr>
        <p:sp>
          <p:nvSpPr>
            <p:cNvPr id="17" name="Google Shape;148;p17">
              <a:extLst>
                <a:ext uri="{FF2B5EF4-FFF2-40B4-BE49-F238E27FC236}">
                  <a16:creationId xmlns:a16="http://schemas.microsoft.com/office/drawing/2014/main" id="{3334D548-6AA8-454C-809F-591BB0DE0A53}"/>
                </a:ext>
              </a:extLst>
            </p:cNvPr>
            <p:cNvSpPr/>
            <p:nvPr/>
          </p:nvSpPr>
          <p:spPr>
            <a:xfrm>
              <a:off x="4831500" y="4439143"/>
              <a:ext cx="3910164" cy="326038"/>
            </a:xfrm>
            <a:prstGeom prst="roundRect">
              <a:avLst>
                <a:gd name="adj" fmla="val 21908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18" name="Google Shape;149;p17">
              <a:extLst>
                <a:ext uri="{FF2B5EF4-FFF2-40B4-BE49-F238E27FC236}">
                  <a16:creationId xmlns:a16="http://schemas.microsoft.com/office/drawing/2014/main" id="{C226B5DB-E67F-403F-A36C-8A8E7730249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23510" y="4571646"/>
              <a:ext cx="300928" cy="1934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DEF6506D-2C92-4F66-B802-72F9462C2E58}"/>
              </a:ext>
            </a:extLst>
          </p:cNvPr>
          <p:cNvGrpSpPr/>
          <p:nvPr/>
        </p:nvGrpSpPr>
        <p:grpSpPr>
          <a:xfrm flipH="1">
            <a:off x="3104664" y="3439369"/>
            <a:ext cx="8270817" cy="477401"/>
            <a:chOff x="4723510" y="4439143"/>
            <a:chExt cx="4018154" cy="326038"/>
          </a:xfrm>
        </p:grpSpPr>
        <p:sp>
          <p:nvSpPr>
            <p:cNvPr id="20" name="Google Shape;148;p17">
              <a:extLst>
                <a:ext uri="{FF2B5EF4-FFF2-40B4-BE49-F238E27FC236}">
                  <a16:creationId xmlns:a16="http://schemas.microsoft.com/office/drawing/2014/main" id="{63563813-C70B-4C91-93B2-C71183CFEF22}"/>
                </a:ext>
              </a:extLst>
            </p:cNvPr>
            <p:cNvSpPr/>
            <p:nvPr/>
          </p:nvSpPr>
          <p:spPr>
            <a:xfrm>
              <a:off x="4831500" y="4439143"/>
              <a:ext cx="3910164" cy="326038"/>
            </a:xfrm>
            <a:prstGeom prst="roundRect">
              <a:avLst>
                <a:gd name="adj" fmla="val 21908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21" name="Google Shape;149;p17">
              <a:extLst>
                <a:ext uri="{FF2B5EF4-FFF2-40B4-BE49-F238E27FC236}">
                  <a16:creationId xmlns:a16="http://schemas.microsoft.com/office/drawing/2014/main" id="{79C55355-DD0A-466E-B7E6-C9926A0326C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23510" y="4571646"/>
              <a:ext cx="300928" cy="1934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078D0797-3E11-4DFF-9229-736820A6ECF3}"/>
              </a:ext>
            </a:extLst>
          </p:cNvPr>
          <p:cNvSpPr txBox="1"/>
          <p:nvPr/>
        </p:nvSpPr>
        <p:spPr>
          <a:xfrm>
            <a:off x="3594126" y="623891"/>
            <a:ext cx="6997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Пригадайте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як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об’єднувались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іншими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людьми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задля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якоїсь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мети.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4DAEA-4058-41E7-A0C2-498B4D82341B}"/>
              </a:ext>
            </a:extLst>
          </p:cNvPr>
          <p:cNvSpPr txBox="1"/>
          <p:nvPr/>
        </p:nvSpPr>
        <p:spPr>
          <a:xfrm>
            <a:off x="3594126" y="2200774"/>
            <a:ext cx="5130776" cy="16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1800" b="1" dirty="0">
                <a:solidFill>
                  <a:srgbClr val="283583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Можливо це було для організації шкільного заходу?</a:t>
            </a:r>
          </a:p>
          <a:p>
            <a:pPr>
              <a:lnSpc>
                <a:spcPct val="115000"/>
              </a:lnSpc>
            </a:pPr>
            <a:r>
              <a:rPr lang="uk-UA" sz="1800" b="1" dirty="0">
                <a:solidFill>
                  <a:srgbClr val="283583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</a:t>
            </a:r>
            <a:br>
              <a:rPr lang="uk-UA" sz="1800" b="1" dirty="0">
                <a:solidFill>
                  <a:srgbClr val="283583"/>
                </a:solidFill>
                <a:effectLst/>
                <a:latin typeface="Advent Pro" pitchFamily="2" charset="0"/>
                <a:ea typeface="Arial" panose="020B0604020202020204" pitchFamily="34" charset="0"/>
              </a:rPr>
            </a:br>
            <a:r>
              <a:rPr lang="uk-UA" sz="1800" b="1" dirty="0">
                <a:solidFill>
                  <a:srgbClr val="283583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Або ви обирались комусь колективний подарунок?</a:t>
            </a:r>
          </a:p>
          <a:p>
            <a:pPr>
              <a:lnSpc>
                <a:spcPct val="115000"/>
              </a:lnSpc>
            </a:pPr>
            <a:endParaRPr lang="en-US" sz="1800" b="1" dirty="0">
              <a:solidFill>
                <a:srgbClr val="283583"/>
              </a:solidFill>
              <a:effectLst/>
              <a:latin typeface="Advent Pro" pitchFamily="2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uk-UA" sz="1800" b="1" dirty="0">
                <a:solidFill>
                  <a:srgbClr val="283583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А може ви десь </a:t>
            </a:r>
            <a:r>
              <a:rPr lang="uk-UA" sz="1800" b="1" dirty="0" err="1">
                <a:solidFill>
                  <a:srgbClr val="283583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волонтерили</a:t>
            </a:r>
            <a:r>
              <a:rPr lang="uk-UA" sz="1800" b="1" dirty="0">
                <a:solidFill>
                  <a:srgbClr val="283583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?</a:t>
            </a:r>
            <a:endParaRPr lang="en-US" sz="1800" b="1" dirty="0">
              <a:solidFill>
                <a:srgbClr val="283583"/>
              </a:solidFill>
              <a:effectLst/>
              <a:latin typeface="Advent Pro" pitchFamily="2" charset="0"/>
              <a:ea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85B9DD5-C47F-485E-A44C-0EC4B5098680}"/>
              </a:ext>
            </a:extLst>
          </p:cNvPr>
          <p:cNvSpPr/>
          <p:nvPr/>
        </p:nvSpPr>
        <p:spPr>
          <a:xfrm>
            <a:off x="4613656" y="4222994"/>
            <a:ext cx="740228" cy="740228"/>
          </a:xfrm>
          <a:prstGeom prst="ellipse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0CFD727-5A32-4337-BBAB-C137ABD7A303}"/>
              </a:ext>
            </a:extLst>
          </p:cNvPr>
          <p:cNvSpPr/>
          <p:nvPr/>
        </p:nvSpPr>
        <p:spPr>
          <a:xfrm>
            <a:off x="8853602" y="4222994"/>
            <a:ext cx="740228" cy="740228"/>
          </a:xfrm>
          <a:prstGeom prst="ellipse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E3CB96-7297-4DF0-9539-733FD6931DBE}"/>
              </a:ext>
            </a:extLst>
          </p:cNvPr>
          <p:cNvSpPr txBox="1"/>
          <p:nvPr/>
        </p:nvSpPr>
        <p:spPr>
          <a:xfrm>
            <a:off x="4610718" y="4209781"/>
            <a:ext cx="755032" cy="677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3600" b="1" dirty="0">
                <a:solidFill>
                  <a:srgbClr val="283583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1</a:t>
            </a:r>
            <a:endParaRPr lang="en-US" sz="3600" b="1" dirty="0">
              <a:solidFill>
                <a:srgbClr val="283583"/>
              </a:solidFill>
              <a:effectLst/>
              <a:latin typeface="Advent Pro" pitchFamily="2" charset="0"/>
              <a:ea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9E6CE8-D195-40F7-8D1A-6680A950EE57}"/>
              </a:ext>
            </a:extLst>
          </p:cNvPr>
          <p:cNvSpPr txBox="1"/>
          <p:nvPr/>
        </p:nvSpPr>
        <p:spPr>
          <a:xfrm>
            <a:off x="8853602" y="4209781"/>
            <a:ext cx="740228" cy="677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3600" b="1" dirty="0">
                <a:solidFill>
                  <a:srgbClr val="283583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2</a:t>
            </a:r>
            <a:endParaRPr lang="en-US" sz="3600" b="1" dirty="0">
              <a:solidFill>
                <a:srgbClr val="283583"/>
              </a:solidFill>
              <a:effectLst/>
              <a:latin typeface="Advent Pro" pitchFamily="2" charset="0"/>
              <a:ea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72A131-17C7-45AB-8394-0FDF39123695}"/>
              </a:ext>
            </a:extLst>
          </p:cNvPr>
          <p:cNvSpPr txBox="1"/>
          <p:nvPr/>
        </p:nvSpPr>
        <p:spPr>
          <a:xfrm>
            <a:off x="3229212" y="5206752"/>
            <a:ext cx="3641488" cy="38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Для чого ви об’єднувались?</a:t>
            </a:r>
            <a:endParaRPr lang="en-US" sz="1800" b="1" dirty="0">
              <a:solidFill>
                <a:schemeClr val="bg1"/>
              </a:solidFill>
              <a:effectLst/>
              <a:latin typeface="Advent Pro" pitchFamily="2" charset="0"/>
              <a:ea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9EA45B-430E-49A3-BAEA-8B14A8F8AE8C}"/>
              </a:ext>
            </a:extLst>
          </p:cNvPr>
          <p:cNvSpPr txBox="1"/>
          <p:nvPr/>
        </p:nvSpPr>
        <p:spPr>
          <a:xfrm>
            <a:off x="7585413" y="5002261"/>
            <a:ext cx="3323888" cy="13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З ким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ви</a:t>
            </a:r>
            <a: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об’єднувались</a:t>
            </a:r>
            <a: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? </a:t>
            </a:r>
            <a:b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</a:br>
            <a:r>
              <a:rPr lang="ru-RU" sz="1800" b="1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Чи</a:t>
            </a:r>
            <a: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доводилось вам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об’єднуватись</a:t>
            </a:r>
            <a: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з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тим</a:t>
            </a:r>
            <a: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, з ким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ви</a:t>
            </a:r>
            <a: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раніше</a:t>
            </a:r>
            <a: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 не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товаришували</a:t>
            </a:r>
            <a:r>
              <a:rPr lang="ru-RU" sz="1800" b="1" dirty="0">
                <a:solidFill>
                  <a:schemeClr val="bg1"/>
                </a:solidFill>
                <a:effectLst/>
                <a:latin typeface="Advent Pro" pitchFamily="2" charset="0"/>
                <a:ea typeface="Arial" panose="020B0604020202020204" pitchFamily="34" charset="0"/>
              </a:rPr>
              <a:t>?</a:t>
            </a:r>
            <a:endParaRPr lang="en-US" sz="1800" b="1" dirty="0">
              <a:solidFill>
                <a:schemeClr val="bg1"/>
              </a:solidFill>
              <a:effectLst/>
              <a:latin typeface="Advent Pro" pitchFamily="2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2" grpId="0"/>
      <p:bldP spid="10" grpId="0"/>
      <p:bldP spid="12" grpId="0"/>
      <p:bldP spid="25" grpId="0" animBg="1"/>
      <p:bldP spid="26" grpId="0" animBg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6;p20">
            <a:extLst>
              <a:ext uri="{FF2B5EF4-FFF2-40B4-BE49-F238E27FC236}">
                <a16:creationId xmlns:a16="http://schemas.microsoft.com/office/drawing/2014/main" id="{DFDAFB2A-8221-4021-9B4D-3B1EB4A19C9B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  <p:sp>
        <p:nvSpPr>
          <p:cNvPr id="12" name="Google Shape;148;p17">
            <a:extLst>
              <a:ext uri="{FF2B5EF4-FFF2-40B4-BE49-F238E27FC236}">
                <a16:creationId xmlns:a16="http://schemas.microsoft.com/office/drawing/2014/main" id="{F066559A-DF45-40F9-BE18-3D7B08D3CECE}"/>
              </a:ext>
            </a:extLst>
          </p:cNvPr>
          <p:cNvSpPr/>
          <p:nvPr/>
        </p:nvSpPr>
        <p:spPr>
          <a:xfrm flipH="1">
            <a:off x="4174494" y="3829050"/>
            <a:ext cx="1683381" cy="338585"/>
          </a:xfrm>
          <a:prstGeom prst="roundRect">
            <a:avLst>
              <a:gd name="adj" fmla="val 21908"/>
            </a:avLst>
          </a:prstGeom>
          <a:solidFill>
            <a:srgbClr val="FFD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8" name="Google Shape;86;p13">
            <a:extLst>
              <a:ext uri="{FF2B5EF4-FFF2-40B4-BE49-F238E27FC236}">
                <a16:creationId xmlns:a16="http://schemas.microsoft.com/office/drawing/2014/main" id="{15959BD9-ECF4-4BC7-BBF6-209855E80CB0}"/>
              </a:ext>
            </a:extLst>
          </p:cNvPr>
          <p:cNvSpPr txBox="1"/>
          <p:nvPr/>
        </p:nvSpPr>
        <p:spPr>
          <a:xfrm>
            <a:off x="4174494" y="2433097"/>
            <a:ext cx="6997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Для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чого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люди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можуть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об’єднуватись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</p:txBody>
      </p: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DBCDD578-F208-4FF2-92D1-65999B2C098B}"/>
              </a:ext>
            </a:extLst>
          </p:cNvPr>
          <p:cNvSpPr txBox="1"/>
          <p:nvPr/>
        </p:nvSpPr>
        <p:spPr>
          <a:xfrm>
            <a:off x="4174494" y="3798344"/>
            <a:ext cx="337753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мозковий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штурм</a:t>
            </a:r>
          </a:p>
        </p:txBody>
      </p:sp>
    </p:spTree>
    <p:extLst>
      <p:ext uri="{BB962C8B-B14F-4D97-AF65-F5344CB8AC3E}">
        <p14:creationId xmlns:p14="http://schemas.microsoft.com/office/powerpoint/2010/main" val="35811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13">
            <a:extLst>
              <a:ext uri="{FF2B5EF4-FFF2-40B4-BE49-F238E27FC236}">
                <a16:creationId xmlns:a16="http://schemas.microsoft.com/office/drawing/2014/main" id="{15959BD9-ECF4-4BC7-BBF6-209855E80CB0}"/>
              </a:ext>
            </a:extLst>
          </p:cNvPr>
          <p:cNvSpPr txBox="1"/>
          <p:nvPr/>
        </p:nvSpPr>
        <p:spPr>
          <a:xfrm>
            <a:off x="4174494" y="2433097"/>
            <a:ext cx="6997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знаєте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«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форми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b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організації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36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громадян</a:t>
            </a:r>
            <a:r>
              <a:rPr lang="ru-RU" sz="36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»? </a:t>
            </a:r>
          </a:p>
        </p:txBody>
      </p:sp>
      <p:sp>
        <p:nvSpPr>
          <p:cNvPr id="6" name="Google Shape;146;p20">
            <a:extLst>
              <a:ext uri="{FF2B5EF4-FFF2-40B4-BE49-F238E27FC236}">
                <a16:creationId xmlns:a16="http://schemas.microsoft.com/office/drawing/2014/main" id="{F7A2157C-931E-4535-8E17-18AF3A616E8E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5AAC2F-6901-45BE-AEB7-54029690A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0" t="12311" r="-98" b="12629"/>
          <a:stretch/>
        </p:blipFill>
        <p:spPr>
          <a:xfrm>
            <a:off x="-5964" y="0"/>
            <a:ext cx="6101964" cy="6858000"/>
          </a:xfrm>
          <a:prstGeom prst="rect">
            <a:avLst/>
          </a:prstGeom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8A6B6371-9331-4284-94FE-AB0232E38F19}"/>
              </a:ext>
            </a:extLst>
          </p:cNvPr>
          <p:cNvGrpSpPr/>
          <p:nvPr/>
        </p:nvGrpSpPr>
        <p:grpSpPr>
          <a:xfrm>
            <a:off x="4734604" y="2162576"/>
            <a:ext cx="6354247" cy="3760075"/>
            <a:chOff x="4734604" y="2258506"/>
            <a:chExt cx="6354247" cy="3760075"/>
          </a:xfrm>
        </p:grpSpPr>
        <p:sp>
          <p:nvSpPr>
            <p:cNvPr id="12" name="Google Shape;169;p19">
              <a:extLst>
                <a:ext uri="{FF2B5EF4-FFF2-40B4-BE49-F238E27FC236}">
                  <a16:creationId xmlns:a16="http://schemas.microsoft.com/office/drawing/2014/main" id="{373C20E8-A78B-4814-92AA-060E7169B8CE}"/>
                </a:ext>
              </a:extLst>
            </p:cNvPr>
            <p:cNvSpPr/>
            <p:nvPr/>
          </p:nvSpPr>
          <p:spPr>
            <a:xfrm>
              <a:off x="4980707" y="2258506"/>
              <a:ext cx="6108144" cy="3760001"/>
            </a:xfrm>
            <a:prstGeom prst="roundRect">
              <a:avLst>
                <a:gd name="adj" fmla="val 11983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13" name="Google Shape;170;p19">
              <a:extLst>
                <a:ext uri="{FF2B5EF4-FFF2-40B4-BE49-F238E27FC236}">
                  <a16:creationId xmlns:a16="http://schemas.microsoft.com/office/drawing/2014/main" id="{75FE73A0-422A-4B8D-9E61-9742519318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86;p13">
            <a:extLst>
              <a:ext uri="{FF2B5EF4-FFF2-40B4-BE49-F238E27FC236}">
                <a16:creationId xmlns:a16="http://schemas.microsoft.com/office/drawing/2014/main" id="{A3CABFB2-B9EE-423F-B80A-89A54FE5060E}"/>
              </a:ext>
            </a:extLst>
          </p:cNvPr>
          <p:cNvSpPr txBox="1"/>
          <p:nvPr/>
        </p:nvSpPr>
        <p:spPr>
          <a:xfrm>
            <a:off x="6519917" y="862030"/>
            <a:ext cx="11708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Яна</a:t>
            </a:r>
            <a:endParaRPr lang="ru-RU" sz="3600" b="1" i="1" dirty="0">
              <a:solidFill>
                <a:schemeClr val="bg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8" name="Google Shape;86;p13">
            <a:extLst>
              <a:ext uri="{FF2B5EF4-FFF2-40B4-BE49-F238E27FC236}">
                <a16:creationId xmlns:a16="http://schemas.microsoft.com/office/drawing/2014/main" id="{AB2D7B04-D6B8-4114-9688-862E6537D5C2}"/>
              </a:ext>
            </a:extLst>
          </p:cNvPr>
          <p:cNvSpPr txBox="1"/>
          <p:nvPr/>
        </p:nvSpPr>
        <p:spPr>
          <a:xfrm>
            <a:off x="6519916" y="1449388"/>
            <a:ext cx="62580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ВІЛ-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активістка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засновниця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Teenergizer</a:t>
            </a:r>
            <a:r>
              <a:rPr lang="ru-RU" sz="1800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просто </a:t>
            </a:r>
            <a:r>
              <a:rPr lang="ru-RU" sz="1800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людина</a:t>
            </a:r>
            <a:endParaRPr lang="ru-RU" sz="1800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F121AC2-3563-486A-9D1C-8465F670AA30}"/>
              </a:ext>
            </a:extLst>
          </p:cNvPr>
          <p:cNvSpPr txBox="1"/>
          <p:nvPr/>
        </p:nvSpPr>
        <p:spPr>
          <a:xfrm>
            <a:off x="5694416" y="2472935"/>
            <a:ext cx="521307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10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років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коли мама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розповіла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мене ВІЛ.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Якщо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чесно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я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була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шокована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  <a:endParaRPr lang="en-US" sz="1800" b="1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Ми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друзями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школи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вигадали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проєкт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en-US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Teenergizer</a:t>
            </a:r>
            <a:r>
              <a:rPr lang="en-US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Хотіли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щоб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підлітки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могли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реалізовуватись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онлайн.</a:t>
            </a: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потім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ми почали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проводити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лекції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 ВІЛ у школах.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Самі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навчались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школі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і знали, як там усе погано з сексуальною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освітою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моїй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гімназії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вчителька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класно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розповіла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про ВІЛ, але 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кінці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додала: «Я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бажаю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вам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зустріти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таких людей»</a:t>
            </a:r>
          </a:p>
        </p:txBody>
      </p:sp>
    </p:spTree>
    <p:extLst>
      <p:ext uri="{BB962C8B-B14F-4D97-AF65-F5344CB8AC3E}">
        <p14:creationId xmlns:p14="http://schemas.microsoft.com/office/powerpoint/2010/main" val="14748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AA8E17-E11D-4618-A51D-9FB8667B9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19" t="3681" r="26628" b="3681"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8A6B6371-9331-4284-94FE-AB0232E38F19}"/>
              </a:ext>
            </a:extLst>
          </p:cNvPr>
          <p:cNvGrpSpPr/>
          <p:nvPr/>
        </p:nvGrpSpPr>
        <p:grpSpPr>
          <a:xfrm flipV="1">
            <a:off x="4910136" y="995883"/>
            <a:ext cx="6454550" cy="4866233"/>
            <a:chOff x="4734604" y="1152348"/>
            <a:chExt cx="6454550" cy="4866233"/>
          </a:xfrm>
        </p:grpSpPr>
        <p:sp>
          <p:nvSpPr>
            <p:cNvPr id="12" name="Google Shape;169;p19">
              <a:extLst>
                <a:ext uri="{FF2B5EF4-FFF2-40B4-BE49-F238E27FC236}">
                  <a16:creationId xmlns:a16="http://schemas.microsoft.com/office/drawing/2014/main" id="{373C20E8-A78B-4814-92AA-060E7169B8CE}"/>
                </a:ext>
              </a:extLst>
            </p:cNvPr>
            <p:cNvSpPr/>
            <p:nvPr/>
          </p:nvSpPr>
          <p:spPr>
            <a:xfrm>
              <a:off x="4980707" y="1152348"/>
              <a:ext cx="6208447" cy="4866159"/>
            </a:xfrm>
            <a:prstGeom prst="roundRect">
              <a:avLst>
                <a:gd name="adj" fmla="val 7836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13" name="Google Shape;170;p19">
              <a:extLst>
                <a:ext uri="{FF2B5EF4-FFF2-40B4-BE49-F238E27FC236}">
                  <a16:creationId xmlns:a16="http://schemas.microsoft.com/office/drawing/2014/main" id="{75FE73A0-422A-4B8D-9E61-9742519318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34604" y="5576888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8D09048E-6C53-4636-BB7C-5A3F63829350}"/>
              </a:ext>
            </a:extLst>
          </p:cNvPr>
          <p:cNvSpPr/>
          <p:nvPr/>
        </p:nvSpPr>
        <p:spPr>
          <a:xfrm>
            <a:off x="5522233" y="2776096"/>
            <a:ext cx="5498192" cy="27813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5AB4376-D8D6-43F3-8DC8-57BBF870794E}"/>
              </a:ext>
            </a:extLst>
          </p:cNvPr>
          <p:cNvSpPr/>
          <p:nvPr/>
        </p:nvSpPr>
        <p:spPr>
          <a:xfrm>
            <a:off x="5694416" y="3746816"/>
            <a:ext cx="333375" cy="333375"/>
          </a:xfrm>
          <a:prstGeom prst="ellipse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DBEA9-2225-437B-A0C7-6FD857B890C5}"/>
              </a:ext>
            </a:extLst>
          </p:cNvPr>
          <p:cNvSpPr/>
          <p:nvPr/>
        </p:nvSpPr>
        <p:spPr>
          <a:xfrm>
            <a:off x="5694416" y="4268696"/>
            <a:ext cx="333375" cy="333375"/>
          </a:xfrm>
          <a:prstGeom prst="ellipse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4D67A19-3F4F-4F4C-AB47-149D6FBB4CDE}"/>
              </a:ext>
            </a:extLst>
          </p:cNvPr>
          <p:cNvSpPr/>
          <p:nvPr/>
        </p:nvSpPr>
        <p:spPr>
          <a:xfrm>
            <a:off x="5694416" y="5099611"/>
            <a:ext cx="333375" cy="333375"/>
          </a:xfrm>
          <a:prstGeom prst="ellipse">
            <a:avLst/>
          </a:prstGeom>
          <a:solidFill>
            <a:srgbClr val="FFD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0F121AC2-3563-486A-9D1C-8465F670AA30}"/>
              </a:ext>
            </a:extLst>
          </p:cNvPr>
          <p:cNvSpPr txBox="1"/>
          <p:nvPr/>
        </p:nvSpPr>
        <p:spPr>
          <a:xfrm>
            <a:off x="5694416" y="1225565"/>
            <a:ext cx="5394435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 16 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вирішила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розкрити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свій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статус.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Порадилась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тільки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з мамою.</a:t>
            </a:r>
            <a:r>
              <a:rPr lang="en-US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вже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через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рік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зробила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першу велику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акцію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Стояла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посеред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парку Шевченка з табличкою «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Обійми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мене! В мене ВІЛ».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Відеозапис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акції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переглянули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понад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мільйон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разів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  <a:endParaRPr lang="en-US" sz="1800" b="1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Коли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було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18, ми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зареєстрували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Зараз є 3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напрями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роботи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:</a:t>
            </a: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+mj-lt"/>
              <a:buAutoNum type="arabicPeriod"/>
            </a:pP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Ментальне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здоров’я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всіх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підлітків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(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зокрема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рівне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онлайн-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консультування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</a:t>
            </a:r>
            <a:r>
              <a:rPr lang="en-US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анонімно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конфіденційно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).</a:t>
            </a:r>
          </a:p>
          <a:p>
            <a:pPr marL="342900" lvl="0" indent="-342900">
              <a:buClr>
                <a:srgbClr val="283583"/>
              </a:buClr>
              <a:buFont typeface="+mj-lt"/>
              <a:buAutoNum type="arabicPeriod"/>
            </a:pP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Реалізація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потенціалу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підлітків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молоді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залучення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до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прийняття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рішень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стосуються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їхніх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життя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здоров’я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  <a:p>
            <a:pPr marL="342900" lvl="0" indent="-342900">
              <a:buClr>
                <a:srgbClr val="283583"/>
              </a:buClr>
              <a:buFont typeface="+mj-lt"/>
              <a:buAutoNum type="arabicPeriod"/>
            </a:pP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ВІЛ і сексуальна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освіта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37270F-94F7-4775-9B8C-D010364A7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5122" r="2439"/>
          <a:stretch/>
        </p:blipFill>
        <p:spPr>
          <a:xfrm>
            <a:off x="-2" y="0"/>
            <a:ext cx="6096001" cy="6858000"/>
          </a:xfrm>
          <a:prstGeom prst="rect">
            <a:avLst/>
          </a:prstGeom>
          <a:solidFill>
            <a:srgbClr val="654D5B"/>
          </a:solidFill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2E107FEA-8B22-49B0-9627-27794E463220}"/>
              </a:ext>
            </a:extLst>
          </p:cNvPr>
          <p:cNvGrpSpPr/>
          <p:nvPr/>
        </p:nvGrpSpPr>
        <p:grpSpPr>
          <a:xfrm>
            <a:off x="2851887" y="774441"/>
            <a:ext cx="8644788" cy="2858107"/>
            <a:chOff x="4980705" y="3402671"/>
            <a:chExt cx="8644788" cy="2858107"/>
          </a:xfrm>
        </p:grpSpPr>
        <p:sp>
          <p:nvSpPr>
            <p:cNvPr id="9" name="Google Shape;169;p19">
              <a:extLst>
                <a:ext uri="{FF2B5EF4-FFF2-40B4-BE49-F238E27FC236}">
                  <a16:creationId xmlns:a16="http://schemas.microsoft.com/office/drawing/2014/main" id="{A7966F04-F3ED-4E2C-9CE7-703EFDDFA8B8}"/>
                </a:ext>
              </a:extLst>
            </p:cNvPr>
            <p:cNvSpPr/>
            <p:nvPr/>
          </p:nvSpPr>
          <p:spPr>
            <a:xfrm>
              <a:off x="4980706" y="3402671"/>
              <a:ext cx="8644787" cy="2615835"/>
            </a:xfrm>
            <a:prstGeom prst="roundRect">
              <a:avLst>
                <a:gd name="adj" fmla="val 10294"/>
              </a:avLst>
            </a:prstGeom>
            <a:solidFill>
              <a:srgbClr val="FFD7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10" name="Google Shape;170;p19">
              <a:extLst>
                <a:ext uri="{FF2B5EF4-FFF2-40B4-BE49-F238E27FC236}">
                  <a16:creationId xmlns:a16="http://schemas.microsoft.com/office/drawing/2014/main" id="{56FB7AB1-4C1E-430A-A117-07BC3DA1E47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4857924" y="5696303"/>
              <a:ext cx="687256" cy="4416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86;p13">
            <a:extLst>
              <a:ext uri="{FF2B5EF4-FFF2-40B4-BE49-F238E27FC236}">
                <a16:creationId xmlns:a16="http://schemas.microsoft.com/office/drawing/2014/main" id="{4ACFB91C-FFFC-488E-A663-B59F3E94AD33}"/>
              </a:ext>
            </a:extLst>
          </p:cNvPr>
          <p:cNvSpPr txBox="1"/>
          <p:nvPr/>
        </p:nvSpPr>
        <p:spPr>
          <a:xfrm>
            <a:off x="3293581" y="943314"/>
            <a:ext cx="810225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Teenergizer</a:t>
            </a:r>
            <a:r>
              <a:rPr lang="en-US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придумали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підлітки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для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підлітків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Ніхто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інший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знає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як </a:t>
            </a:r>
            <a:r>
              <a:rPr lang="ru-RU" sz="1800" b="1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краще</a:t>
            </a:r>
            <a:r>
              <a:rPr lang="ru-RU" sz="1800" b="1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  <a:endParaRPr lang="en-US" sz="1800" b="1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endParaRPr lang="ru-RU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дитинстві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мене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фотографували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спини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 І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цим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створювали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історію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«у тебе є проблема».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парадокс: з одного боку,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говорити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,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ВІЛ —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звичайна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хвороба, з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іншого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—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фотографувати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людину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спини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endParaRPr lang="en-US" sz="1800" i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lvl="0"/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Тому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мені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не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хотілось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робити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окреме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виділення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групи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«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тільки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ВІЛ-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позитивні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» — </a:t>
            </a:r>
            <a:r>
              <a:rPr lang="en-US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Teenergizer</a:t>
            </a:r>
            <a:r>
              <a:rPr lang="en-US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для </a:t>
            </a:r>
            <a:r>
              <a:rPr lang="ru-RU" sz="1800" i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всіх</a:t>
            </a:r>
            <a:r>
              <a:rPr lang="ru-RU" sz="1800" i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66FF93-5F78-49E7-BCC2-9C4BC573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657" y="4833618"/>
            <a:ext cx="3557588" cy="8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2BA8995B-EC42-42CE-8E3C-7D9BD3E2349E}"/>
              </a:ext>
            </a:extLst>
          </p:cNvPr>
          <p:cNvSpPr txBox="1"/>
          <p:nvPr/>
        </p:nvSpPr>
        <p:spPr>
          <a:xfrm>
            <a:off x="4012569" y="1720860"/>
            <a:ext cx="748410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 ким і для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чого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об’єдналась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Яна?</a:t>
            </a: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Що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вийшло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?</a:t>
            </a: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в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неї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могли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виникнути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труднощі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на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цьому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шляху?</a:t>
            </a: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Чи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вартувало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воно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того?</a:t>
            </a: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342900" lvl="0" indent="-342900">
              <a:buClr>
                <a:srgbClr val="283583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Які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форми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організації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громадян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2400" b="1" dirty="0" err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використала</a:t>
            </a:r>
            <a:r>
              <a:rPr lang="ru-RU" sz="2400" b="1" dirty="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 Яна?</a:t>
            </a:r>
          </a:p>
        </p:txBody>
      </p:sp>
      <p:sp>
        <p:nvSpPr>
          <p:cNvPr id="5" name="Google Shape;146;p20">
            <a:extLst>
              <a:ext uri="{FF2B5EF4-FFF2-40B4-BE49-F238E27FC236}">
                <a16:creationId xmlns:a16="http://schemas.microsoft.com/office/drawing/2014/main" id="{99220F69-6E8E-452D-9E9F-EF30222DA6C6}"/>
              </a:ext>
            </a:extLst>
          </p:cNvPr>
          <p:cNvSpPr txBox="1"/>
          <p:nvPr/>
        </p:nvSpPr>
        <p:spPr>
          <a:xfrm>
            <a:off x="-1928762" y="-2568312"/>
            <a:ext cx="6103256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0" b="1" i="1" dirty="0">
                <a:solidFill>
                  <a:srgbClr val="283583"/>
                </a:solidFill>
                <a:latin typeface="Advent Pro Black"/>
                <a:ea typeface="Advent Pro Black"/>
                <a:cs typeface="Advent Pro Black"/>
                <a:sym typeface="Advent Pro Black"/>
              </a:rPr>
              <a:t>?</a:t>
            </a:r>
            <a:endParaRPr dirty="0">
              <a:solidFill>
                <a:srgbClr val="283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1113</Words>
  <Application>Microsoft Office PowerPoint</Application>
  <PresentationFormat>Широкий екран</PresentationFormat>
  <Paragraphs>145</Paragraphs>
  <Slides>21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Advent Pro</vt:lpstr>
      <vt:lpstr>Advent Pro Black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Bohdan bodzjo</cp:lastModifiedBy>
  <cp:revision>23</cp:revision>
  <dcterms:modified xsi:type="dcterms:W3CDTF">2024-10-27T19:06:28Z</dcterms:modified>
</cp:coreProperties>
</file>