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66" r:id="rId3"/>
    <p:sldId id="267" r:id="rId4"/>
    <p:sldId id="274" r:id="rId5"/>
    <p:sldId id="276" r:id="rId6"/>
    <p:sldId id="278" r:id="rId7"/>
    <p:sldId id="299" r:id="rId8"/>
    <p:sldId id="300" r:id="rId9"/>
    <p:sldId id="301" r:id="rId10"/>
    <p:sldId id="302" r:id="rId11"/>
    <p:sldId id="286" r:id="rId12"/>
    <p:sldId id="288" r:id="rId13"/>
    <p:sldId id="287" r:id="rId14"/>
    <p:sldId id="289" r:id="rId15"/>
    <p:sldId id="285" r:id="rId16"/>
    <p:sldId id="303" r:id="rId17"/>
    <p:sldId id="305" r:id="rId18"/>
  </p:sldIdLst>
  <p:sldSz cx="12192000" cy="6858000"/>
  <p:notesSz cx="6858000" cy="9144000"/>
  <p:embeddedFontLst>
    <p:embeddedFont>
      <p:font typeface="Advent Pro" pitchFamily="2" charset="0"/>
      <p:regular r:id="rId20"/>
      <p:bold r:id="rId21"/>
      <p:italic r:id="rId22"/>
      <p:boldItalic r:id="rId23"/>
    </p:embeddedFont>
    <p:embeddedFont>
      <p:font typeface="Advent Pro Black" pitchFamily="2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orient="horz" pos="2137" userDrawn="1">
          <p15:clr>
            <a:srgbClr val="A4A3A4"/>
          </p15:clr>
        </p15:guide>
        <p15:guide id="5" pos="72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18"/>
    <a:srgbClr val="283583"/>
    <a:srgbClr val="654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>
        <p:scale>
          <a:sx n="75" d="100"/>
          <a:sy n="75" d="100"/>
        </p:scale>
        <p:origin x="1410" y="696"/>
      </p:cViewPr>
      <p:guideLst>
        <p:guide orient="horz" pos="1207"/>
        <p:guide pos="3840"/>
        <p:guide orient="horz" pos="935"/>
        <p:guide orient="horz" pos="2137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dvent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dvent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dvent Pro"/>
              <a:buNone/>
              <a:defRPr sz="44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8A94120-5A05-422E-B893-DAF4DC4CA385}"/>
              </a:ext>
            </a:extLst>
          </p:cNvPr>
          <p:cNvSpPr/>
          <p:nvPr/>
        </p:nvSpPr>
        <p:spPr>
          <a:xfrm>
            <a:off x="8394784" y="0"/>
            <a:ext cx="3797216" cy="6858000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: округлені верхні кути 8">
            <a:extLst>
              <a:ext uri="{FF2B5EF4-FFF2-40B4-BE49-F238E27FC236}">
                <a16:creationId xmlns:a16="http://schemas.microsoft.com/office/drawing/2014/main" id="{97ABE48F-BE93-442D-98D4-8FCEFDCDF77F}"/>
              </a:ext>
            </a:extLst>
          </p:cNvPr>
          <p:cNvSpPr/>
          <p:nvPr/>
        </p:nvSpPr>
        <p:spPr>
          <a:xfrm rot="5400000">
            <a:off x="3029314" y="-1158937"/>
            <a:ext cx="1841453" cy="7900083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C0A74B1-A74D-4AB4-9C5E-75C36DD4B429}"/>
              </a:ext>
            </a:extLst>
          </p:cNvPr>
          <p:cNvSpPr/>
          <p:nvPr/>
        </p:nvSpPr>
        <p:spPr>
          <a:xfrm>
            <a:off x="1651518" y="3354415"/>
            <a:ext cx="6513862" cy="1316685"/>
          </a:xfrm>
          <a:prstGeom prst="round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-268101" y="1870374"/>
            <a:ext cx="790008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ru-RU" sz="8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Сила </a:t>
            </a:r>
            <a:r>
              <a:rPr lang="ru-RU" sz="8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молодіжної</a:t>
            </a:r>
            <a:endParaRPr lang="ru-RU" sz="8800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 algn="r"/>
            <a:r>
              <a:rPr lang="ru-RU" sz="8800" b="1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солідарност</a:t>
            </a:r>
            <a:r>
              <a:rPr lang="uk-UA" sz="8800" b="1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і</a:t>
            </a:r>
            <a:endParaRPr sz="8800" b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8928184" y="3860856"/>
            <a:ext cx="3263816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Авторка: </a:t>
            </a:r>
            <a:r>
              <a:rPr lang="ru-RU" sz="1800" b="0" i="0" u="none" strike="noStrike" cap="none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Устінова</a:t>
            </a:r>
            <a:r>
              <a:rPr lang="ru-RU" sz="1800" b="0" i="0" u="none" strike="noStrike" cap="none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Ульяна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Рецензентка: Анна </a:t>
            </a:r>
            <a:r>
              <a:rPr lang="ru-RU" sz="1800" b="0" i="0" u="none" strike="noStrike" cap="none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Ленчовська</a:t>
            </a:r>
            <a:endParaRPr lang="ru-RU" sz="1800" b="0" i="0" u="none" strike="noStrike" cap="none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184" y="2977241"/>
            <a:ext cx="1967614" cy="42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92;p13">
            <a:extLst>
              <a:ext uri="{FF2B5EF4-FFF2-40B4-BE49-F238E27FC236}">
                <a16:creationId xmlns:a16="http://schemas.microsoft.com/office/drawing/2014/main" id="{D6D743B0-9832-4DAF-B8C9-63CE3BDC90E8}"/>
              </a:ext>
            </a:extLst>
          </p:cNvPr>
          <p:cNvSpPr txBox="1"/>
          <p:nvPr/>
        </p:nvSpPr>
        <p:spPr>
          <a:xfrm>
            <a:off x="2066821" y="4960302"/>
            <a:ext cx="608061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До теми 6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інтегрованого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курсу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Громадянської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освіти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: “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Дитячі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молодіжні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громадські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обʼєднання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Молодіжні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соціальні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проєкти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”,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розділу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4 “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Демократичне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суспільство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”</a:t>
            </a:r>
            <a:endParaRPr sz="1800" i="1" dirty="0">
              <a:solidFill>
                <a:srgbClr val="002060"/>
              </a:solidFill>
              <a:latin typeface="Advent Pro" pitchFamily="2" charset="0"/>
              <a:ea typeface="Advent Pro"/>
              <a:cs typeface="Advent Pro"/>
              <a:sym typeface="Advent Pro"/>
            </a:endParaRPr>
          </a:p>
        </p:txBody>
      </p:sp>
      <p:sp>
        <p:nvSpPr>
          <p:cNvPr id="18" name="Google Shape;92;p13">
            <a:extLst>
              <a:ext uri="{FF2B5EF4-FFF2-40B4-BE49-F238E27FC236}">
                <a16:creationId xmlns:a16="http://schemas.microsoft.com/office/drawing/2014/main" id="{BD00A4AF-E8A6-4B14-A971-1218D1AD0720}"/>
              </a:ext>
            </a:extLst>
          </p:cNvPr>
          <p:cNvSpPr txBox="1"/>
          <p:nvPr/>
        </p:nvSpPr>
        <p:spPr>
          <a:xfrm>
            <a:off x="8928183" y="1870374"/>
            <a:ext cx="256849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none" strike="noStrike" cap="none" dirty="0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ГО </a:t>
            </a:r>
            <a:r>
              <a:rPr lang="ru-RU" sz="1800" u="none" strike="noStrike" cap="none" dirty="0" err="1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Київський</a:t>
            </a:r>
            <a:r>
              <a:rPr lang="ru-RU" sz="1800" u="none" strike="noStrike" cap="none" dirty="0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u="none" strike="noStrike" cap="none" dirty="0" err="1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освітній</a:t>
            </a:r>
            <a:r>
              <a:rPr lang="ru-RU" sz="1800" u="none" strike="noStrike" cap="none" dirty="0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центр “</a:t>
            </a:r>
            <a:r>
              <a:rPr lang="ru-RU" sz="1800" u="none" strike="noStrike" cap="none" dirty="0" err="1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Простір</a:t>
            </a:r>
            <a:r>
              <a:rPr lang="ru-RU" sz="1800" u="none" strike="noStrike" cap="none" dirty="0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u="none" strike="noStrike" cap="none" dirty="0" err="1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толерантності</a:t>
            </a:r>
            <a:r>
              <a:rPr lang="ru-RU" sz="1800" u="none" strike="noStrike" cap="none" dirty="0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”</a:t>
            </a:r>
            <a:endParaRPr lang="ru-RU" sz="1800" dirty="0">
              <a:solidFill>
                <a:schemeClr val="bg1"/>
              </a:solidFill>
              <a:latin typeface="Advent Pro" pitchFamily="2" charset="0"/>
              <a:ea typeface="Advent Pro"/>
              <a:cs typeface="Advent Pro"/>
              <a:sym typeface="Advent Pro"/>
            </a:endParaRPr>
          </a:p>
        </p:txBody>
      </p:sp>
      <p:sp>
        <p:nvSpPr>
          <p:cNvPr id="27" name="Google Shape;92;p13">
            <a:extLst>
              <a:ext uri="{FF2B5EF4-FFF2-40B4-BE49-F238E27FC236}">
                <a16:creationId xmlns:a16="http://schemas.microsoft.com/office/drawing/2014/main" id="{15B1CB6F-796F-4797-BCB0-8B88CD7B9892}"/>
              </a:ext>
            </a:extLst>
          </p:cNvPr>
          <p:cNvSpPr txBox="1"/>
          <p:nvPr/>
        </p:nvSpPr>
        <p:spPr>
          <a:xfrm>
            <a:off x="1206596" y="1141038"/>
            <a:ext cx="39496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i="1" u="none" strike="noStrike" cap="none" dirty="0">
                <a:solidFill>
                  <a:srgbClr val="283583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Урок</a:t>
            </a:r>
            <a:endParaRPr sz="3200" i="1" dirty="0">
              <a:solidFill>
                <a:srgbClr val="283583"/>
              </a:solidFill>
              <a:latin typeface="Advent Pro" pitchFamily="2" charset="0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2" grpId="0" animBg="1"/>
      <p:bldP spid="86" grpId="0"/>
      <p:bldP spid="17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2BA8995B-EC42-42CE-8E3C-7D9BD3E2349E}"/>
              </a:ext>
            </a:extLst>
          </p:cNvPr>
          <p:cNvSpPr txBox="1"/>
          <p:nvPr/>
        </p:nvSpPr>
        <p:spPr>
          <a:xfrm>
            <a:off x="4012569" y="1905526"/>
            <a:ext cx="5347331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Яким чином на вашу думку Катя проявила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солідарність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з ким?</a:t>
            </a:r>
            <a:b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потрібно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Каті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своєї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ідеї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створювати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офіційну організацію?</a:t>
            </a:r>
            <a:b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Який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вплив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ідеї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Каті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мали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учасників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його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серверу, на вашу думку?</a:t>
            </a:r>
          </a:p>
        </p:txBody>
      </p:sp>
      <p:sp>
        <p:nvSpPr>
          <p:cNvPr id="5" name="Google Shape;146;p20">
            <a:extLst>
              <a:ext uri="{FF2B5EF4-FFF2-40B4-BE49-F238E27FC236}">
                <a16:creationId xmlns:a16="http://schemas.microsoft.com/office/drawing/2014/main" id="{99220F69-6E8E-452D-9E9F-EF30222DA6C6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F087DF4-4988-4C1A-88EC-9FDEE6A61C03}"/>
              </a:ext>
            </a:extLst>
          </p:cNvPr>
          <p:cNvSpPr/>
          <p:nvPr/>
        </p:nvSpPr>
        <p:spPr>
          <a:xfrm>
            <a:off x="0" y="2260087"/>
            <a:ext cx="12192000" cy="4597914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BD5AE2-3298-4533-A9BE-D53C7348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0" r="1210"/>
          <a:stretch/>
        </p:blipFill>
        <p:spPr>
          <a:xfrm>
            <a:off x="3532001" y="0"/>
            <a:ext cx="8659999" cy="5918200"/>
          </a:xfrm>
          <a:prstGeom prst="rect">
            <a:avLst/>
          </a:prstGeom>
        </p:spPr>
      </p:pic>
      <p:sp>
        <p:nvSpPr>
          <p:cNvPr id="4" name="Прямокутник: округлені верхні кути 3">
            <a:extLst>
              <a:ext uri="{FF2B5EF4-FFF2-40B4-BE49-F238E27FC236}">
                <a16:creationId xmlns:a16="http://schemas.microsoft.com/office/drawing/2014/main" id="{A37D363F-FB51-45C9-B4A2-8C073550148B}"/>
              </a:ext>
            </a:extLst>
          </p:cNvPr>
          <p:cNvSpPr/>
          <p:nvPr/>
        </p:nvSpPr>
        <p:spPr>
          <a:xfrm rot="5400000">
            <a:off x="1615194" y="-1234861"/>
            <a:ext cx="646289" cy="3876679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E3E79083-B1CA-4CEB-A78E-2DC6D7C95CAC}"/>
              </a:ext>
            </a:extLst>
          </p:cNvPr>
          <p:cNvSpPr txBox="1"/>
          <p:nvPr/>
        </p:nvSpPr>
        <p:spPr>
          <a:xfrm>
            <a:off x="581026" y="367630"/>
            <a:ext cx="28695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Робота з фото</a:t>
            </a:r>
            <a:endParaRPr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958EFA8-AB67-4BA2-9834-49EA0DF8C2DB}"/>
              </a:ext>
            </a:extLst>
          </p:cNvPr>
          <p:cNvSpPr/>
          <p:nvPr/>
        </p:nvSpPr>
        <p:spPr>
          <a:xfrm>
            <a:off x="581025" y="2101648"/>
            <a:ext cx="2695574" cy="389393"/>
          </a:xfrm>
          <a:prstGeom prst="round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44F736-7FA3-4059-99D4-BD1E51D37CDD}"/>
              </a:ext>
            </a:extLst>
          </p:cNvPr>
          <p:cNvSpPr txBox="1"/>
          <p:nvPr/>
        </p:nvSpPr>
        <p:spPr>
          <a:xfrm>
            <a:off x="581026" y="1290712"/>
            <a:ext cx="25812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тут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зображено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lvl="0">
              <a:buClr>
                <a:srgbClr val="283583"/>
              </a:buClr>
            </a:pPr>
            <a:endParaRPr lang="ru-RU" sz="2400" b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Фактичний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аналіз</a:t>
            </a:r>
            <a:endParaRPr lang="ru-RU" sz="2400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0" name="Google Shape;86;p13">
            <a:extLst>
              <a:ext uri="{FF2B5EF4-FFF2-40B4-BE49-F238E27FC236}">
                <a16:creationId xmlns:a16="http://schemas.microsoft.com/office/drawing/2014/main" id="{8BC776F1-6315-4C35-B79C-47C38FA2994A}"/>
              </a:ext>
            </a:extLst>
          </p:cNvPr>
          <p:cNvSpPr txBox="1"/>
          <p:nvPr/>
        </p:nvSpPr>
        <p:spPr>
          <a:xfrm>
            <a:off x="581027" y="2630739"/>
            <a:ext cx="2695574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1800" dirty="0" err="1">
                <a:solidFill>
                  <a:schemeClr val="bg1"/>
                </a:solidFill>
                <a:latin typeface="Advent Pro" pitchFamily="2" charset="0"/>
                <a:sym typeface="Advent Pro"/>
              </a:rPr>
              <a:t>Якомога</a:t>
            </a:r>
            <a:r>
              <a:rPr lang="ru-RU" sz="1800" dirty="0">
                <a:solidFill>
                  <a:schemeClr val="bg1"/>
                </a:solidFill>
                <a:latin typeface="Advent Pro" pitchFamily="2" charset="0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 pitchFamily="2" charset="0"/>
                <a:sym typeface="Advent Pro"/>
              </a:rPr>
              <a:t>детальніше</a:t>
            </a:r>
            <a:r>
              <a:rPr lang="ru-RU" sz="1800" dirty="0">
                <a:solidFill>
                  <a:schemeClr val="bg1"/>
                </a:solidFill>
                <a:latin typeface="Advent Pro" pitchFamily="2" charset="0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 pitchFamily="2" charset="0"/>
                <a:sym typeface="Advent Pro"/>
              </a:rPr>
              <a:t>опишіть</a:t>
            </a:r>
            <a:r>
              <a:rPr lang="ru-RU" sz="1800" dirty="0">
                <a:solidFill>
                  <a:schemeClr val="bg1"/>
                </a:solidFill>
                <a:latin typeface="Advent Pro" pitchFamily="2" charset="0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 pitchFamily="2" charset="0"/>
                <a:sym typeface="Advent Pro"/>
              </a:rPr>
              <a:t>зображення</a:t>
            </a:r>
            <a:r>
              <a:rPr lang="ru-RU" sz="1800" dirty="0">
                <a:solidFill>
                  <a:schemeClr val="bg1"/>
                </a:solidFill>
                <a:latin typeface="Advent Pro" pitchFamily="2" charset="0"/>
                <a:sym typeface="Advent Pro"/>
              </a:rPr>
              <a:t>:</a:t>
            </a:r>
          </a:p>
          <a:p>
            <a:pPr lvl="0">
              <a:buClr>
                <a:srgbClr val="283583"/>
              </a:buClr>
            </a:pPr>
            <a:endParaRPr lang="ru-RU" dirty="0"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хто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зображений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рухаються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статичні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</a:t>
            </a:r>
            <a:b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ще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видно на фото.</a:t>
            </a:r>
          </a:p>
          <a:p>
            <a:pPr lvl="0">
              <a:buClr>
                <a:schemeClr val="bg1"/>
              </a:buClr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(Але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тільки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факти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 не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здогадки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)</a:t>
            </a:r>
          </a:p>
        </p:txBody>
      </p: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FF36BD88-FF6F-4ED0-AE59-BE06FF59365D}"/>
              </a:ext>
            </a:extLst>
          </p:cNvPr>
          <p:cNvSpPr txBox="1"/>
          <p:nvPr/>
        </p:nvSpPr>
        <p:spPr>
          <a:xfrm>
            <a:off x="3450561" y="6076639"/>
            <a:ext cx="80461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b="1" dirty="0" err="1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Важливо</a:t>
            </a:r>
            <a:r>
              <a:rPr lang="ru-RU" b="1" dirty="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!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вас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ідея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де і коли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зроблене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фото,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спробуйте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пройтись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уважно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всім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питанням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притримати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відповідь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кінець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5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/>
      <p:bldP spid="2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F087DF4-4988-4C1A-88EC-9FDEE6A61C03}"/>
              </a:ext>
            </a:extLst>
          </p:cNvPr>
          <p:cNvSpPr/>
          <p:nvPr/>
        </p:nvSpPr>
        <p:spPr>
          <a:xfrm>
            <a:off x="-1" y="2260087"/>
            <a:ext cx="12192001" cy="4597914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BD5AE2-3298-4533-A9BE-D53C7348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0" r="1210"/>
          <a:stretch/>
        </p:blipFill>
        <p:spPr>
          <a:xfrm>
            <a:off x="3532001" y="0"/>
            <a:ext cx="8659999" cy="5918200"/>
          </a:xfrm>
          <a:prstGeom prst="rect">
            <a:avLst/>
          </a:prstGeom>
        </p:spPr>
      </p:pic>
      <p:sp>
        <p:nvSpPr>
          <p:cNvPr id="4" name="Прямокутник: округлені верхні кути 3">
            <a:extLst>
              <a:ext uri="{FF2B5EF4-FFF2-40B4-BE49-F238E27FC236}">
                <a16:creationId xmlns:a16="http://schemas.microsoft.com/office/drawing/2014/main" id="{A37D363F-FB51-45C9-B4A2-8C073550148B}"/>
              </a:ext>
            </a:extLst>
          </p:cNvPr>
          <p:cNvSpPr/>
          <p:nvPr/>
        </p:nvSpPr>
        <p:spPr>
          <a:xfrm rot="5400000">
            <a:off x="1615194" y="-1234861"/>
            <a:ext cx="646289" cy="3876679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958EFA8-AB67-4BA2-9834-49EA0DF8C2DB}"/>
              </a:ext>
            </a:extLst>
          </p:cNvPr>
          <p:cNvSpPr/>
          <p:nvPr/>
        </p:nvSpPr>
        <p:spPr>
          <a:xfrm>
            <a:off x="581025" y="2101648"/>
            <a:ext cx="2695574" cy="389393"/>
          </a:xfrm>
          <a:prstGeom prst="round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Google Shape;86;p13">
            <a:extLst>
              <a:ext uri="{FF2B5EF4-FFF2-40B4-BE49-F238E27FC236}">
                <a16:creationId xmlns:a16="http://schemas.microsoft.com/office/drawing/2014/main" id="{8BC776F1-6315-4C35-B79C-47C38FA2994A}"/>
              </a:ext>
            </a:extLst>
          </p:cNvPr>
          <p:cNvSpPr txBox="1"/>
          <p:nvPr/>
        </p:nvSpPr>
        <p:spPr>
          <a:xfrm>
            <a:off x="581027" y="2630739"/>
            <a:ext cx="269557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думаєте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фото?</a:t>
            </a:r>
          </a:p>
          <a:p>
            <a:pPr lvl="0">
              <a:buClr>
                <a:srgbClr val="283583"/>
              </a:buClr>
            </a:pP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Про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цих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людей,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їх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настрій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E3E79083-B1CA-4CEB-A78E-2DC6D7C95CAC}"/>
              </a:ext>
            </a:extLst>
          </p:cNvPr>
          <p:cNvSpPr txBox="1"/>
          <p:nvPr/>
        </p:nvSpPr>
        <p:spPr>
          <a:xfrm>
            <a:off x="581026" y="367630"/>
            <a:ext cx="28695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Робота з фото</a:t>
            </a:r>
            <a:endParaRPr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44F736-7FA3-4059-99D4-BD1E51D37CDD}"/>
              </a:ext>
            </a:extLst>
          </p:cNvPr>
          <p:cNvSpPr txBox="1"/>
          <p:nvPr/>
        </p:nvSpPr>
        <p:spPr>
          <a:xfrm>
            <a:off x="581026" y="1290712"/>
            <a:ext cx="25812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тут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зображено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lvl="0">
              <a:buClr>
                <a:srgbClr val="283583"/>
              </a:buClr>
            </a:pPr>
            <a:endParaRPr lang="ru-RU" sz="2400" b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Інтерпретація</a:t>
            </a: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E7D06341-E664-4F2A-88A0-0956A83F608C}"/>
              </a:ext>
            </a:extLst>
          </p:cNvPr>
          <p:cNvSpPr txBox="1"/>
          <p:nvPr/>
        </p:nvSpPr>
        <p:spPr>
          <a:xfrm>
            <a:off x="3450561" y="6076639"/>
            <a:ext cx="80461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b="1" dirty="0" err="1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Важливо</a:t>
            </a:r>
            <a:r>
              <a:rPr lang="ru-RU" b="1" dirty="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!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вас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ідея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де і коли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зроблене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фото,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спробуйте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пройтись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уважно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всім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питанням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притримати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відповідь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кінець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66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2" grpId="0" animBg="1"/>
      <p:bldP spid="10" grpId="0"/>
      <p:bldP spid="2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F087DF4-4988-4C1A-88EC-9FDEE6A61C03}"/>
              </a:ext>
            </a:extLst>
          </p:cNvPr>
          <p:cNvSpPr/>
          <p:nvPr/>
        </p:nvSpPr>
        <p:spPr>
          <a:xfrm>
            <a:off x="0" y="2260087"/>
            <a:ext cx="12192000" cy="4597914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BD5AE2-3298-4533-A9BE-D53C7348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0" r="1210"/>
          <a:stretch/>
        </p:blipFill>
        <p:spPr>
          <a:xfrm>
            <a:off x="3532001" y="0"/>
            <a:ext cx="8659999" cy="5918200"/>
          </a:xfrm>
          <a:prstGeom prst="rect">
            <a:avLst/>
          </a:prstGeom>
        </p:spPr>
      </p:pic>
      <p:sp>
        <p:nvSpPr>
          <p:cNvPr id="4" name="Прямокутник: округлені верхні кути 3">
            <a:extLst>
              <a:ext uri="{FF2B5EF4-FFF2-40B4-BE49-F238E27FC236}">
                <a16:creationId xmlns:a16="http://schemas.microsoft.com/office/drawing/2014/main" id="{A37D363F-FB51-45C9-B4A2-8C073550148B}"/>
              </a:ext>
            </a:extLst>
          </p:cNvPr>
          <p:cNvSpPr/>
          <p:nvPr/>
        </p:nvSpPr>
        <p:spPr>
          <a:xfrm rot="5400000">
            <a:off x="1615194" y="-1234861"/>
            <a:ext cx="646289" cy="3876679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E3E79083-B1CA-4CEB-A78E-2DC6D7C95CAC}"/>
              </a:ext>
            </a:extLst>
          </p:cNvPr>
          <p:cNvSpPr txBox="1"/>
          <p:nvPr/>
        </p:nvSpPr>
        <p:spPr>
          <a:xfrm>
            <a:off x="581026" y="367630"/>
            <a:ext cx="28695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Робота з фото</a:t>
            </a:r>
            <a:endParaRPr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6" name="Google Shape;86;p13">
            <a:extLst>
              <a:ext uri="{FF2B5EF4-FFF2-40B4-BE49-F238E27FC236}">
                <a16:creationId xmlns:a16="http://schemas.microsoft.com/office/drawing/2014/main" id="{7AE9B6F5-F5BE-40D2-B70A-8248909453C7}"/>
              </a:ext>
            </a:extLst>
          </p:cNvPr>
          <p:cNvSpPr txBox="1"/>
          <p:nvPr/>
        </p:nvSpPr>
        <p:spPr>
          <a:xfrm>
            <a:off x="3450561" y="6076639"/>
            <a:ext cx="80461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b="1" dirty="0" err="1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Важливо</a:t>
            </a:r>
            <a:r>
              <a:rPr lang="ru-RU" b="1" dirty="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!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вас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ідея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де і коли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зроблене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фото,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спробуйте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пройтись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уважно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всім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питанням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притримати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відповідь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кінець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20" name="Google Shape;86;p13">
            <a:extLst>
              <a:ext uri="{FF2B5EF4-FFF2-40B4-BE49-F238E27FC236}">
                <a16:creationId xmlns:a16="http://schemas.microsoft.com/office/drawing/2014/main" id="{9817C7B2-A36A-4297-9BE6-32B9D43B643F}"/>
              </a:ext>
            </a:extLst>
          </p:cNvPr>
          <p:cNvSpPr txBox="1"/>
          <p:nvPr/>
        </p:nvSpPr>
        <p:spPr>
          <a:xfrm>
            <a:off x="581027" y="2630739"/>
            <a:ext cx="2695574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Хто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навіщо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зробив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фото?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“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постановочне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” фото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“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репортажне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”?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 вашу думку,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фотографував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професіонал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була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автора фото мета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показати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якусь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спеціальну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думку?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958EFA8-AB67-4BA2-9834-49EA0DF8C2DB}"/>
              </a:ext>
            </a:extLst>
          </p:cNvPr>
          <p:cNvSpPr/>
          <p:nvPr/>
        </p:nvSpPr>
        <p:spPr>
          <a:xfrm>
            <a:off x="581025" y="2101648"/>
            <a:ext cx="2695574" cy="389393"/>
          </a:xfrm>
          <a:prstGeom prst="round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44F736-7FA3-4059-99D4-BD1E51D37CDD}"/>
              </a:ext>
            </a:extLst>
          </p:cNvPr>
          <p:cNvSpPr txBox="1"/>
          <p:nvPr/>
        </p:nvSpPr>
        <p:spPr>
          <a:xfrm>
            <a:off x="581026" y="1290712"/>
            <a:ext cx="25812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тут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зображено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lvl="0">
              <a:buClr>
                <a:srgbClr val="283583"/>
              </a:buClr>
            </a:pPr>
            <a:endParaRPr lang="ru-RU" sz="2400" b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Авторство і мотив</a:t>
            </a: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10342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/>
      <p:bldP spid="16" grpId="0"/>
      <p:bldP spid="20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F087DF4-4988-4C1A-88EC-9FDEE6A61C03}"/>
              </a:ext>
            </a:extLst>
          </p:cNvPr>
          <p:cNvSpPr/>
          <p:nvPr/>
        </p:nvSpPr>
        <p:spPr>
          <a:xfrm>
            <a:off x="0" y="2260087"/>
            <a:ext cx="12192000" cy="4597914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BD5AE2-3298-4533-A9BE-D53C7348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0" r="1210"/>
          <a:stretch/>
        </p:blipFill>
        <p:spPr>
          <a:xfrm>
            <a:off x="3532001" y="0"/>
            <a:ext cx="8659999" cy="5918200"/>
          </a:xfrm>
          <a:prstGeom prst="rect">
            <a:avLst/>
          </a:prstGeom>
        </p:spPr>
      </p:pic>
      <p:sp>
        <p:nvSpPr>
          <p:cNvPr id="4" name="Прямокутник: округлені верхні кути 3">
            <a:extLst>
              <a:ext uri="{FF2B5EF4-FFF2-40B4-BE49-F238E27FC236}">
                <a16:creationId xmlns:a16="http://schemas.microsoft.com/office/drawing/2014/main" id="{A37D363F-FB51-45C9-B4A2-8C073550148B}"/>
              </a:ext>
            </a:extLst>
          </p:cNvPr>
          <p:cNvSpPr/>
          <p:nvPr/>
        </p:nvSpPr>
        <p:spPr>
          <a:xfrm rot="5400000">
            <a:off x="1615194" y="-1234861"/>
            <a:ext cx="646289" cy="3876679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E3E79083-B1CA-4CEB-A78E-2DC6D7C95CAC}"/>
              </a:ext>
            </a:extLst>
          </p:cNvPr>
          <p:cNvSpPr txBox="1"/>
          <p:nvPr/>
        </p:nvSpPr>
        <p:spPr>
          <a:xfrm>
            <a:off x="581026" y="367630"/>
            <a:ext cx="28695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Робота з фото</a:t>
            </a:r>
            <a:endParaRPr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6" name="Google Shape;86;p13">
            <a:extLst>
              <a:ext uri="{FF2B5EF4-FFF2-40B4-BE49-F238E27FC236}">
                <a16:creationId xmlns:a16="http://schemas.microsoft.com/office/drawing/2014/main" id="{7AE9B6F5-F5BE-40D2-B70A-8248909453C7}"/>
              </a:ext>
            </a:extLst>
          </p:cNvPr>
          <p:cNvSpPr txBox="1"/>
          <p:nvPr/>
        </p:nvSpPr>
        <p:spPr>
          <a:xfrm>
            <a:off x="3450561" y="6076639"/>
            <a:ext cx="80461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b="1" dirty="0" err="1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Важливо</a:t>
            </a:r>
            <a:r>
              <a:rPr lang="ru-RU" b="1" dirty="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!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вас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ідея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де і коли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зроблене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фото,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спробуйте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пройтись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уважно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всім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питанням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притримати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відповідь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кінець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20" name="Google Shape;86;p13">
            <a:extLst>
              <a:ext uri="{FF2B5EF4-FFF2-40B4-BE49-F238E27FC236}">
                <a16:creationId xmlns:a16="http://schemas.microsoft.com/office/drawing/2014/main" id="{9817C7B2-A36A-4297-9BE6-32B9D43B643F}"/>
              </a:ext>
            </a:extLst>
          </p:cNvPr>
          <p:cNvSpPr txBox="1"/>
          <p:nvPr/>
        </p:nvSpPr>
        <p:spPr>
          <a:xfrm>
            <a:off x="581027" y="2630739"/>
            <a:ext cx="245427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 люди на фото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ставляться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до того,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там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відбувається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Рік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місце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 де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зроблене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фото?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958EFA8-AB67-4BA2-9834-49EA0DF8C2DB}"/>
              </a:ext>
            </a:extLst>
          </p:cNvPr>
          <p:cNvSpPr/>
          <p:nvPr/>
        </p:nvSpPr>
        <p:spPr>
          <a:xfrm>
            <a:off x="581024" y="2101648"/>
            <a:ext cx="3736975" cy="389393"/>
          </a:xfrm>
          <a:prstGeom prst="round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44F736-7FA3-4059-99D4-BD1E51D37CDD}"/>
              </a:ext>
            </a:extLst>
          </p:cNvPr>
          <p:cNvSpPr txBox="1"/>
          <p:nvPr/>
        </p:nvSpPr>
        <p:spPr>
          <a:xfrm>
            <a:off x="581025" y="1290712"/>
            <a:ext cx="40195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тут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зображено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lvl="0">
              <a:buClr>
                <a:srgbClr val="283583"/>
              </a:buClr>
            </a:pPr>
            <a:endParaRPr lang="ru-RU" sz="2400" b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Висновки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історична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емпатія</a:t>
            </a: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4899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/>
      <p:bldP spid="16" grpId="0"/>
      <p:bldP spid="20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79AEDF3-AEE5-4D8D-A101-446E10ED7D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460C90-9D54-45DE-9824-E296488CF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7" r="5339"/>
          <a:stretch/>
        </p:blipFill>
        <p:spPr>
          <a:xfrm>
            <a:off x="3340912" y="121404"/>
            <a:ext cx="8701184" cy="6615191"/>
          </a:xfrm>
          <a:prstGeom prst="rect">
            <a:avLst/>
          </a:prstGeom>
        </p:spPr>
      </p:pic>
      <p:sp>
        <p:nvSpPr>
          <p:cNvPr id="11" name="Google Shape;169;p19">
            <a:extLst>
              <a:ext uri="{FF2B5EF4-FFF2-40B4-BE49-F238E27FC236}">
                <a16:creationId xmlns:a16="http://schemas.microsoft.com/office/drawing/2014/main" id="{C370682D-DBA4-4AE3-8F05-A482661DC61E}"/>
              </a:ext>
            </a:extLst>
          </p:cNvPr>
          <p:cNvSpPr/>
          <p:nvPr/>
        </p:nvSpPr>
        <p:spPr>
          <a:xfrm flipH="1">
            <a:off x="353104" y="469900"/>
            <a:ext cx="4337049" cy="825500"/>
          </a:xfrm>
          <a:prstGeom prst="roundRect">
            <a:avLst>
              <a:gd name="adj" fmla="val 17373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D9F69-15E9-4F09-B4A1-DE961E99D146}"/>
              </a:ext>
            </a:extLst>
          </p:cNvPr>
          <p:cNvSpPr txBox="1"/>
          <p:nvPr/>
        </p:nvSpPr>
        <p:spPr>
          <a:xfrm>
            <a:off x="9104411" y="6362700"/>
            <a:ext cx="2481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Видавництво Смолоскип, РВА «Тріумф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5094FB-389A-41F3-96A3-16C3A446B6F2}"/>
              </a:ext>
            </a:extLst>
          </p:cNvPr>
          <p:cNvSpPr txBox="1"/>
          <p:nvPr/>
        </p:nvSpPr>
        <p:spPr>
          <a:xfrm>
            <a:off x="606426" y="653316"/>
            <a:ext cx="4337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Революція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граніті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Київ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1990</a:t>
            </a:r>
          </a:p>
        </p:txBody>
      </p:sp>
      <p:sp>
        <p:nvSpPr>
          <p:cNvPr id="16" name="Google Shape;86;p13">
            <a:extLst>
              <a:ext uri="{FF2B5EF4-FFF2-40B4-BE49-F238E27FC236}">
                <a16:creationId xmlns:a16="http://schemas.microsoft.com/office/drawing/2014/main" id="{3724C52E-304E-4DCB-9813-9C7C0C9843C4}"/>
              </a:ext>
            </a:extLst>
          </p:cNvPr>
          <p:cNvSpPr txBox="1"/>
          <p:nvPr/>
        </p:nvSpPr>
        <p:spPr>
          <a:xfrm>
            <a:off x="581027" y="1561426"/>
            <a:ext cx="2505073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bg1"/>
              </a:buClr>
            </a:pP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Україна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тоді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перебувала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у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складі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СРСР. </a:t>
            </a:r>
          </a:p>
          <a:p>
            <a:pPr lvl="0">
              <a:buClr>
                <a:schemeClr val="bg1"/>
              </a:buClr>
            </a:pP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2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жовтня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1990 р. в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Києві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площі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Жовтневої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революції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(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нині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— Майдан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Незалежності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)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кілька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десятків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студентів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оголосили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про початок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голодування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До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кінця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дня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їх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було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108, а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наступного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дня — 137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студентів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із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Києва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Львова,</a:t>
            </a:r>
            <a:r>
              <a:rPr lang="en-US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Дніпропетровська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Дрогобича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Через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загрозу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розгону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захист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студентів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вийшли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до 50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тисяч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киян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31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F4E8660-1019-4C7B-850F-2724CAE1FC06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460C90-9D54-45DE-9824-E296488CF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961" r="-1" b="11203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9D9F69-15E9-4F09-B4A1-DE961E99D146}"/>
              </a:ext>
            </a:extLst>
          </p:cNvPr>
          <p:cNvSpPr txBox="1"/>
          <p:nvPr/>
        </p:nvSpPr>
        <p:spPr>
          <a:xfrm>
            <a:off x="9104411" y="6362700"/>
            <a:ext cx="2481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Видавництво Смолоскип, РВА «Тріумф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  <p:sp>
        <p:nvSpPr>
          <p:cNvPr id="16" name="Google Shape;86;p13">
            <a:extLst>
              <a:ext uri="{FF2B5EF4-FFF2-40B4-BE49-F238E27FC236}">
                <a16:creationId xmlns:a16="http://schemas.microsoft.com/office/drawing/2014/main" id="{3724C52E-304E-4DCB-9813-9C7C0C9843C4}"/>
              </a:ext>
            </a:extLst>
          </p:cNvPr>
          <p:cNvSpPr txBox="1"/>
          <p:nvPr/>
        </p:nvSpPr>
        <p:spPr>
          <a:xfrm>
            <a:off x="1382714" y="1851026"/>
            <a:ext cx="3330573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bg1"/>
              </a:buClr>
            </a:pP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Голодування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граніті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тривало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br>
              <a:rPr lang="en-US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15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днів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Молодь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вимагала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щоб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</a:p>
          <a:p>
            <a:pPr lvl="0">
              <a:buClr>
                <a:schemeClr val="bg1"/>
              </a:buClr>
            </a:pP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влада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не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підписувала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новий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союзний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договір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А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ще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нових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виборів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багатопартійній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основі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відставки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голови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Ради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міністрів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br>
              <a:rPr lang="en-US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та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проходження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військової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служби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тільки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території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України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а не </a:t>
            </a:r>
            <a:br>
              <a:rPr lang="en-US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гарячих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точках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Радянського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Союзу. Влада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вимушена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була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виконати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всі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вимоги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95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6;p20">
            <a:extLst>
              <a:ext uri="{FF2B5EF4-FFF2-40B4-BE49-F238E27FC236}">
                <a16:creationId xmlns:a16="http://schemas.microsoft.com/office/drawing/2014/main" id="{99220F69-6E8E-452D-9E9F-EF30222DA6C6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52246579-A57D-46DE-95ED-D20B11FAB009}"/>
              </a:ext>
            </a:extLst>
          </p:cNvPr>
          <p:cNvSpPr/>
          <p:nvPr/>
        </p:nvSpPr>
        <p:spPr>
          <a:xfrm>
            <a:off x="3484332" y="468720"/>
            <a:ext cx="3702053" cy="594933"/>
          </a:xfrm>
          <a:prstGeom prst="roundRect">
            <a:avLst>
              <a:gd name="adj" fmla="val 21492"/>
            </a:avLst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2BA8995B-EC42-42CE-8E3C-7D9BD3E2349E}"/>
              </a:ext>
            </a:extLst>
          </p:cNvPr>
          <p:cNvSpPr txBox="1"/>
          <p:nvPr/>
        </p:nvSpPr>
        <p:spPr>
          <a:xfrm>
            <a:off x="3591655" y="417363"/>
            <a:ext cx="359473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uk-UA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Зворотній зв’язок</a:t>
            </a:r>
            <a:endParaRPr lang="ru-RU" sz="3600" b="1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" name="Google Shape;86;p13">
            <a:extLst>
              <a:ext uri="{FF2B5EF4-FFF2-40B4-BE49-F238E27FC236}">
                <a16:creationId xmlns:a16="http://schemas.microsoft.com/office/drawing/2014/main" id="{1D8B7C00-C633-4C44-B517-9BBCA31FF167}"/>
              </a:ext>
            </a:extLst>
          </p:cNvPr>
          <p:cNvSpPr txBox="1"/>
          <p:nvPr/>
        </p:nvSpPr>
        <p:spPr>
          <a:xfrm>
            <a:off x="3591655" y="1115010"/>
            <a:ext cx="632523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Яка з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цих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цитат вам зараз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відгукується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чому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2CFAE50-1043-4328-9FA4-3ECD362DBFFF}"/>
              </a:ext>
            </a:extLst>
          </p:cNvPr>
          <p:cNvGrpSpPr/>
          <p:nvPr/>
        </p:nvGrpSpPr>
        <p:grpSpPr>
          <a:xfrm flipH="1">
            <a:off x="6210300" y="1742291"/>
            <a:ext cx="4332660" cy="1222227"/>
            <a:chOff x="4734604" y="4796354"/>
            <a:chExt cx="3938219" cy="1222227"/>
          </a:xfrm>
        </p:grpSpPr>
        <p:sp>
          <p:nvSpPr>
            <p:cNvPr id="9" name="Google Shape;169;p19">
              <a:extLst>
                <a:ext uri="{FF2B5EF4-FFF2-40B4-BE49-F238E27FC236}">
                  <a16:creationId xmlns:a16="http://schemas.microsoft.com/office/drawing/2014/main" id="{04F8489F-56D8-4F40-9AC7-7A61429EE3F6}"/>
                </a:ext>
              </a:extLst>
            </p:cNvPr>
            <p:cNvSpPr/>
            <p:nvPr/>
          </p:nvSpPr>
          <p:spPr>
            <a:xfrm>
              <a:off x="4980709" y="4796354"/>
              <a:ext cx="3692114" cy="1222154"/>
            </a:xfrm>
            <a:prstGeom prst="roundRect">
              <a:avLst>
                <a:gd name="adj" fmla="val 14995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10" name="Google Shape;170;p19">
              <a:extLst>
                <a:ext uri="{FF2B5EF4-FFF2-40B4-BE49-F238E27FC236}">
                  <a16:creationId xmlns:a16="http://schemas.microsoft.com/office/drawing/2014/main" id="{65386547-BD93-47B4-BEF4-31F0DDC9BD7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D7F5FA96-F194-4355-8F03-6CFEEA7792DF}"/>
              </a:ext>
            </a:extLst>
          </p:cNvPr>
          <p:cNvSpPr txBox="1"/>
          <p:nvPr/>
        </p:nvSpPr>
        <p:spPr>
          <a:xfrm>
            <a:off x="6316566" y="1864056"/>
            <a:ext cx="3845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«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Люди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підтримують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одне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одного,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щоб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мати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когось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кому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можна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довіряти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».</a:t>
            </a:r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65499B1B-47CE-44DE-9B0B-BB2CCEF05F31}"/>
              </a:ext>
            </a:extLst>
          </p:cNvPr>
          <p:cNvGrpSpPr/>
          <p:nvPr/>
        </p:nvGrpSpPr>
        <p:grpSpPr>
          <a:xfrm>
            <a:off x="3109227" y="3087510"/>
            <a:ext cx="5973546" cy="1273145"/>
            <a:chOff x="4734604" y="4745436"/>
            <a:chExt cx="4251995" cy="1273145"/>
          </a:xfrm>
        </p:grpSpPr>
        <p:sp>
          <p:nvSpPr>
            <p:cNvPr id="20" name="Google Shape;169;p19">
              <a:extLst>
                <a:ext uri="{FF2B5EF4-FFF2-40B4-BE49-F238E27FC236}">
                  <a16:creationId xmlns:a16="http://schemas.microsoft.com/office/drawing/2014/main" id="{3AE92443-A6CC-4602-BD6C-5E5D59ACAB26}"/>
                </a:ext>
              </a:extLst>
            </p:cNvPr>
            <p:cNvSpPr/>
            <p:nvPr/>
          </p:nvSpPr>
          <p:spPr>
            <a:xfrm>
              <a:off x="4980709" y="4745436"/>
              <a:ext cx="4005890" cy="1273071"/>
            </a:xfrm>
            <a:prstGeom prst="roundRect">
              <a:avLst>
                <a:gd name="adj" fmla="val 14995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21" name="Google Shape;170;p19">
              <a:extLst>
                <a:ext uri="{FF2B5EF4-FFF2-40B4-BE49-F238E27FC236}">
                  <a16:creationId xmlns:a16="http://schemas.microsoft.com/office/drawing/2014/main" id="{AAF6D542-1D9D-474F-85A0-5B5F299DFA3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86;p13">
            <a:extLst>
              <a:ext uri="{FF2B5EF4-FFF2-40B4-BE49-F238E27FC236}">
                <a16:creationId xmlns:a16="http://schemas.microsoft.com/office/drawing/2014/main" id="{B6EF581B-FFE1-4FFF-923C-531FF9E0D423}"/>
              </a:ext>
            </a:extLst>
          </p:cNvPr>
          <p:cNvSpPr txBox="1"/>
          <p:nvPr/>
        </p:nvSpPr>
        <p:spPr>
          <a:xfrm>
            <a:off x="3644119" y="3292709"/>
            <a:ext cx="54324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«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Мені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видається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не те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щоб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любов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до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літератури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але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бажання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говорити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чути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інших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бажання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зв’язку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».</a:t>
            </a:r>
            <a:endParaRPr lang="ru-RU" sz="1800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BD3289-1619-4A79-811C-5BA371F8522F}"/>
              </a:ext>
            </a:extLst>
          </p:cNvPr>
          <p:cNvSpPr txBox="1"/>
          <p:nvPr/>
        </p:nvSpPr>
        <p:spPr>
          <a:xfrm>
            <a:off x="6345597" y="2489812"/>
            <a:ext cx="819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Ярік</a:t>
            </a:r>
            <a:endParaRPr lang="ru-RU" sz="1800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8CBDFF-6013-4B90-B1B0-864670C87EBB}"/>
              </a:ext>
            </a:extLst>
          </p:cNvPr>
          <p:cNvSpPr txBox="1"/>
          <p:nvPr/>
        </p:nvSpPr>
        <p:spPr>
          <a:xfrm>
            <a:off x="3644119" y="3926520"/>
            <a:ext cx="658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Катя</a:t>
            </a:r>
            <a:endParaRPr lang="uk-UA" sz="1800" dirty="0"/>
          </a:p>
        </p:txBody>
      </p: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FDF7154C-0666-467A-82DA-32976B2348AA}"/>
              </a:ext>
            </a:extLst>
          </p:cNvPr>
          <p:cNvGrpSpPr/>
          <p:nvPr/>
        </p:nvGrpSpPr>
        <p:grpSpPr>
          <a:xfrm rot="10800000">
            <a:off x="2146300" y="4483646"/>
            <a:ext cx="9464675" cy="2019934"/>
            <a:chOff x="4734604" y="3998647"/>
            <a:chExt cx="6619116" cy="2019934"/>
          </a:xfrm>
        </p:grpSpPr>
        <p:sp>
          <p:nvSpPr>
            <p:cNvPr id="25" name="Google Shape;169;p19">
              <a:extLst>
                <a:ext uri="{FF2B5EF4-FFF2-40B4-BE49-F238E27FC236}">
                  <a16:creationId xmlns:a16="http://schemas.microsoft.com/office/drawing/2014/main" id="{00B9646F-AD00-46BA-88FD-C8DB7FC41693}"/>
                </a:ext>
              </a:extLst>
            </p:cNvPr>
            <p:cNvSpPr/>
            <p:nvPr/>
          </p:nvSpPr>
          <p:spPr>
            <a:xfrm>
              <a:off x="4980710" y="3998647"/>
              <a:ext cx="6373010" cy="2019862"/>
            </a:xfrm>
            <a:prstGeom prst="roundRect">
              <a:avLst>
                <a:gd name="adj" fmla="val 14995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26" name="Google Shape;170;p19">
              <a:extLst>
                <a:ext uri="{FF2B5EF4-FFF2-40B4-BE49-F238E27FC236}">
                  <a16:creationId xmlns:a16="http://schemas.microsoft.com/office/drawing/2014/main" id="{098C6E7A-3D9D-4DD5-BC14-D98B33D4466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86;p13">
            <a:extLst>
              <a:ext uri="{FF2B5EF4-FFF2-40B4-BE49-F238E27FC236}">
                <a16:creationId xmlns:a16="http://schemas.microsoft.com/office/drawing/2014/main" id="{CF793BAF-E12A-42BE-853E-2AF2AF0507BC}"/>
              </a:ext>
            </a:extLst>
          </p:cNvPr>
          <p:cNvSpPr txBox="1"/>
          <p:nvPr/>
        </p:nvSpPr>
        <p:spPr>
          <a:xfrm>
            <a:off x="2393978" y="4717593"/>
            <a:ext cx="871269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«В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останній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день до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наметів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прийшло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багато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депутатів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від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опозиції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вона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тоді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мала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назву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"Народна Рада". Ми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навіть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брали в них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автографи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У мене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десь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є блокнотик, де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розписалися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 Степан Хмара,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Володимир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Яворівський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Іван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Заєць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інші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Хоча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дехто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політиків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казав: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ми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маємо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у вас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брати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автографи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бо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таку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велику справу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зробили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…»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E841AD-0C47-4971-8006-C1A88DDF2A85}"/>
              </a:ext>
            </a:extLst>
          </p:cNvPr>
          <p:cNvSpPr txBox="1"/>
          <p:nvPr/>
        </p:nvSpPr>
        <p:spPr>
          <a:xfrm>
            <a:off x="2393977" y="5950782"/>
            <a:ext cx="8712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Вахтанг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Кіпіані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Активний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учасник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Революції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Граніті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3390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4" grpId="0"/>
      <p:bldP spid="6" grpId="0"/>
      <p:bldP spid="11" grpId="0"/>
      <p:bldP spid="18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верхні кути 3">
            <a:extLst>
              <a:ext uri="{FF2B5EF4-FFF2-40B4-BE49-F238E27FC236}">
                <a16:creationId xmlns:a16="http://schemas.microsoft.com/office/drawing/2014/main" id="{A7A22C62-AAC4-46D6-9142-DEBB280B8FD9}"/>
              </a:ext>
            </a:extLst>
          </p:cNvPr>
          <p:cNvSpPr/>
          <p:nvPr/>
        </p:nvSpPr>
        <p:spPr>
          <a:xfrm rot="5400000">
            <a:off x="981400" y="648081"/>
            <a:ext cx="646289" cy="2609087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3364E7E8-DF3B-4D38-9E50-4F7C82D55887}"/>
              </a:ext>
            </a:extLst>
          </p:cNvPr>
          <p:cNvSpPr txBox="1"/>
          <p:nvPr/>
        </p:nvSpPr>
        <p:spPr>
          <a:xfrm>
            <a:off x="1080163" y="1616777"/>
            <a:ext cx="117084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План</a:t>
            </a: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:</a:t>
            </a:r>
            <a:endParaRPr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" name="Google Shape;86;p13">
            <a:extLst>
              <a:ext uri="{FF2B5EF4-FFF2-40B4-BE49-F238E27FC236}">
                <a16:creationId xmlns:a16="http://schemas.microsoft.com/office/drawing/2014/main" id="{FA5AAD48-E61B-4658-BE7C-F2432D2B5A30}"/>
              </a:ext>
            </a:extLst>
          </p:cNvPr>
          <p:cNvSpPr txBox="1"/>
          <p:nvPr/>
        </p:nvSpPr>
        <p:spPr>
          <a:xfrm>
            <a:off x="1080163" y="2492375"/>
            <a:ext cx="1003167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1.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Актуалізація</a:t>
            </a: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теми</a:t>
            </a:r>
            <a:b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2.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Ярік</a:t>
            </a:r>
            <a:endParaRPr lang="ru-RU" sz="36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3. Катя</a:t>
            </a:r>
          </a:p>
          <a:p>
            <a:pPr lvl="0"/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4. Покрова робота з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історичним</a:t>
            </a: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фото</a:t>
            </a:r>
          </a:p>
          <a:p>
            <a:pPr lvl="0"/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5.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Зворотній</a:t>
            </a: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зв’язок</a:t>
            </a:r>
            <a:endParaRPr lang="ru-RU" sz="36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1583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46;p20">
            <a:extLst>
              <a:ext uri="{FF2B5EF4-FFF2-40B4-BE49-F238E27FC236}">
                <a16:creationId xmlns:a16="http://schemas.microsoft.com/office/drawing/2014/main" id="{FDADE94B-6C2C-4BE7-9D1E-1747BBE192A4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  <p:sp>
        <p:nvSpPr>
          <p:cNvPr id="31" name="Google Shape;148;p17">
            <a:extLst>
              <a:ext uri="{FF2B5EF4-FFF2-40B4-BE49-F238E27FC236}">
                <a16:creationId xmlns:a16="http://schemas.microsoft.com/office/drawing/2014/main" id="{EFBD0285-7EC5-4A49-974E-07FD36DF5278}"/>
              </a:ext>
            </a:extLst>
          </p:cNvPr>
          <p:cNvSpPr/>
          <p:nvPr/>
        </p:nvSpPr>
        <p:spPr>
          <a:xfrm flipH="1">
            <a:off x="3398896" y="3800876"/>
            <a:ext cx="3078104" cy="1126724"/>
          </a:xfrm>
          <a:prstGeom prst="roundRect">
            <a:avLst>
              <a:gd name="adj" fmla="val 12891"/>
            </a:avLst>
          </a:prstGeom>
          <a:solidFill>
            <a:srgbClr val="FFD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0" name="Google Shape;86;p13">
            <a:extLst>
              <a:ext uri="{FF2B5EF4-FFF2-40B4-BE49-F238E27FC236}">
                <a16:creationId xmlns:a16="http://schemas.microsoft.com/office/drawing/2014/main" id="{078D0797-3E11-4DFF-9229-736820A6ECF3}"/>
              </a:ext>
            </a:extLst>
          </p:cNvPr>
          <p:cNvSpPr txBox="1"/>
          <p:nvPr/>
        </p:nvSpPr>
        <p:spPr>
          <a:xfrm>
            <a:off x="3594126" y="1795466"/>
            <a:ext cx="745487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uk-UA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обов’язково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</a:t>
            </a:r>
            <a:r>
              <a:rPr lang="uk-UA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реалізації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uk-UA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своєї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ідеї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дітям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молоді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створювати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офіційну організацію?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72A131-17C7-45AB-8394-0FDF39123695}"/>
              </a:ext>
            </a:extLst>
          </p:cNvPr>
          <p:cNvSpPr txBox="1"/>
          <p:nvPr/>
        </p:nvSpPr>
        <p:spPr>
          <a:xfrm>
            <a:off x="3229212" y="5206752"/>
            <a:ext cx="3641488" cy="385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1800" b="1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Для чого ви об’єднувались?</a:t>
            </a:r>
            <a:endParaRPr lang="en-US" sz="1800" b="1" dirty="0">
              <a:solidFill>
                <a:schemeClr val="bg1"/>
              </a:solidFill>
              <a:effectLst/>
              <a:latin typeface="Advent Pro" pitchFamily="2" charset="0"/>
              <a:ea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84967-1747-4323-A03C-E81E9EF2FD47}"/>
              </a:ext>
            </a:extLst>
          </p:cNvPr>
          <p:cNvSpPr txBox="1"/>
          <p:nvPr/>
        </p:nvSpPr>
        <p:spPr>
          <a:xfrm>
            <a:off x="3530611" y="3807654"/>
            <a:ext cx="2946389" cy="1022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b="1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Поміркуйте в яких ситуаціях раціональніше зареєструвати організацію, а в яких ні. </a:t>
            </a:r>
          </a:p>
        </p:txBody>
      </p:sp>
    </p:spTree>
    <p:extLst>
      <p:ext uri="{BB962C8B-B14F-4D97-AF65-F5344CB8AC3E}">
        <p14:creationId xmlns:p14="http://schemas.microsoft.com/office/powerpoint/2010/main" val="40384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 animBg="1"/>
      <p:bldP spid="1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8EF48-92FA-4BA9-9475-7717AD51D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29" r="7481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5CC89A80-E5F6-4D03-A688-87027CF56400}"/>
              </a:ext>
            </a:extLst>
          </p:cNvPr>
          <p:cNvGrpSpPr/>
          <p:nvPr/>
        </p:nvGrpSpPr>
        <p:grpSpPr>
          <a:xfrm>
            <a:off x="4734604" y="2602216"/>
            <a:ext cx="6762071" cy="2250537"/>
            <a:chOff x="4734604" y="3768044"/>
            <a:chExt cx="6762071" cy="2250537"/>
          </a:xfrm>
        </p:grpSpPr>
        <p:sp>
          <p:nvSpPr>
            <p:cNvPr id="7" name="Google Shape;169;p19">
              <a:extLst>
                <a:ext uri="{FF2B5EF4-FFF2-40B4-BE49-F238E27FC236}">
                  <a16:creationId xmlns:a16="http://schemas.microsoft.com/office/drawing/2014/main" id="{94600DA7-C1CE-42D2-8C34-212DF63ED834}"/>
                </a:ext>
              </a:extLst>
            </p:cNvPr>
            <p:cNvSpPr/>
            <p:nvPr/>
          </p:nvSpPr>
          <p:spPr>
            <a:xfrm>
              <a:off x="4980707" y="3768044"/>
              <a:ext cx="6515968" cy="2250463"/>
            </a:xfrm>
            <a:prstGeom prst="roundRect">
              <a:avLst>
                <a:gd name="adj" fmla="val 16498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8" name="Google Shape;170;p19">
              <a:extLst>
                <a:ext uri="{FF2B5EF4-FFF2-40B4-BE49-F238E27FC236}">
                  <a16:creationId xmlns:a16="http://schemas.microsoft.com/office/drawing/2014/main" id="{CC381C16-4682-4E7A-9141-88B6944EE7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7D9125A2-F73B-4EFE-A280-A1E96A024978}"/>
              </a:ext>
            </a:extLst>
          </p:cNvPr>
          <p:cNvGrpSpPr/>
          <p:nvPr/>
        </p:nvGrpSpPr>
        <p:grpSpPr>
          <a:xfrm>
            <a:off x="6519916" y="1306335"/>
            <a:ext cx="6258097" cy="956649"/>
            <a:chOff x="6519916" y="1306335"/>
            <a:chExt cx="6258097" cy="956649"/>
          </a:xfrm>
        </p:grpSpPr>
        <p:sp>
          <p:nvSpPr>
            <p:cNvPr id="9" name="Google Shape;86;p13">
              <a:extLst>
                <a:ext uri="{FF2B5EF4-FFF2-40B4-BE49-F238E27FC236}">
                  <a16:creationId xmlns:a16="http://schemas.microsoft.com/office/drawing/2014/main" id="{4113EA3F-1A26-45A1-8F37-FD7D7AC1A780}"/>
                </a:ext>
              </a:extLst>
            </p:cNvPr>
            <p:cNvSpPr txBox="1"/>
            <p:nvPr/>
          </p:nvSpPr>
          <p:spPr>
            <a:xfrm>
              <a:off x="6519917" y="1306335"/>
              <a:ext cx="1170843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ru-RU" sz="3600" b="1" i="1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Ярік</a:t>
              </a:r>
              <a:endParaRPr lang="ru-RU" sz="3600" b="1" i="1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0" name="Google Shape;86;p13">
              <a:extLst>
                <a:ext uri="{FF2B5EF4-FFF2-40B4-BE49-F238E27FC236}">
                  <a16:creationId xmlns:a16="http://schemas.microsoft.com/office/drawing/2014/main" id="{826B1E5A-CB06-46AF-890D-01FE0A22AF32}"/>
                </a:ext>
              </a:extLst>
            </p:cNvPr>
            <p:cNvSpPr txBox="1"/>
            <p:nvPr/>
          </p:nvSpPr>
          <p:spPr>
            <a:xfrm>
              <a:off x="6519916" y="1893693"/>
              <a:ext cx="6258097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старшокласник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,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учасник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серверів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</a:t>
              </a:r>
              <a:r>
                <a:rPr lang="en-US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Discord</a:t>
              </a:r>
              <a:endPara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5E33A67-C56F-4481-8A06-73C47D166EEF}"/>
              </a:ext>
            </a:extLst>
          </p:cNvPr>
          <p:cNvSpPr txBox="1"/>
          <p:nvPr/>
        </p:nvSpPr>
        <p:spPr>
          <a:xfrm>
            <a:off x="5694416" y="2850342"/>
            <a:ext cx="500215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повномасштабного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вторгнення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евакуації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Румунію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я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друзями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грав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кожен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вечір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різні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ігри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онлайн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із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паралельним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балаканням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lang="en-US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endParaRPr lang="en-US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Румунії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подобається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просто проблема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полягає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тому,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тут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немає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більшості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моїх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друзів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BE1BA-A036-42BF-8574-FD9EC2257109}"/>
              </a:ext>
            </a:extLst>
          </p:cNvPr>
          <p:cNvSpPr txBox="1"/>
          <p:nvPr/>
        </p:nvSpPr>
        <p:spPr>
          <a:xfrm>
            <a:off x="4153940" y="6409813"/>
            <a:ext cx="1848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Автор фото - Юрій </a:t>
            </a:r>
            <a:r>
              <a:rPr lang="uk-UA" sz="1200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Стефаняк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8EF48-92FA-4BA9-9475-7717AD51D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2" t="5240" r="4704" b="19518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5CC89A80-E5F6-4D03-A688-87027CF56400}"/>
              </a:ext>
            </a:extLst>
          </p:cNvPr>
          <p:cNvGrpSpPr/>
          <p:nvPr/>
        </p:nvGrpSpPr>
        <p:grpSpPr>
          <a:xfrm>
            <a:off x="4734604" y="1449388"/>
            <a:ext cx="6762071" cy="4036177"/>
            <a:chOff x="4734604" y="1982404"/>
            <a:chExt cx="6762071" cy="4036177"/>
          </a:xfrm>
        </p:grpSpPr>
        <p:sp>
          <p:nvSpPr>
            <p:cNvPr id="7" name="Google Shape;169;p19">
              <a:extLst>
                <a:ext uri="{FF2B5EF4-FFF2-40B4-BE49-F238E27FC236}">
                  <a16:creationId xmlns:a16="http://schemas.microsoft.com/office/drawing/2014/main" id="{94600DA7-C1CE-42D2-8C34-212DF63ED834}"/>
                </a:ext>
              </a:extLst>
            </p:cNvPr>
            <p:cNvSpPr/>
            <p:nvPr/>
          </p:nvSpPr>
          <p:spPr>
            <a:xfrm>
              <a:off x="4980707" y="1982404"/>
              <a:ext cx="6515968" cy="4036104"/>
            </a:xfrm>
            <a:prstGeom prst="roundRect">
              <a:avLst>
                <a:gd name="adj" fmla="val 5878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8" name="Google Shape;170;p19">
              <a:extLst>
                <a:ext uri="{FF2B5EF4-FFF2-40B4-BE49-F238E27FC236}">
                  <a16:creationId xmlns:a16="http://schemas.microsoft.com/office/drawing/2014/main" id="{CC381C16-4682-4E7A-9141-88B6944EE7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5E33A67-C56F-4481-8A06-73C47D166EEF}"/>
              </a:ext>
            </a:extLst>
          </p:cNvPr>
          <p:cNvSpPr txBox="1"/>
          <p:nvPr/>
        </p:nvSpPr>
        <p:spPr>
          <a:xfrm>
            <a:off x="5694416" y="1792287"/>
            <a:ext cx="5545084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Ми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друзями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спілкуємося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різні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теми: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важливе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або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дуже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зле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або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хороше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Коли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говорять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декілька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людей, ми одного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затикаємо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щоб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черзі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висловлювалися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Онлайн у нас є правило: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хтось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просить прям на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серйозі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перестати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робити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то ми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перестаємо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  <a:endParaRPr lang="en-US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endParaRPr lang="en-US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 основному я просто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вислуховую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друзів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У мене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навіть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немає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ідей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чому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вони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довіряють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Мене просто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влаштовує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цей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факт.</a:t>
            </a:r>
          </a:p>
          <a:p>
            <a:pPr lvl="0"/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теж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можу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чесно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ділитися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своїми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переживаннями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  <a:r>
              <a:rPr lang="en-US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Люблю на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рівних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слухати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й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говорити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  <a:p>
            <a:pPr lvl="0"/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BE1BA-A036-42BF-8574-FD9EC2257109}"/>
              </a:ext>
            </a:extLst>
          </p:cNvPr>
          <p:cNvSpPr txBox="1"/>
          <p:nvPr/>
        </p:nvSpPr>
        <p:spPr>
          <a:xfrm>
            <a:off x="4099438" y="6409813"/>
            <a:ext cx="1957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Автор фото - Іван Глухенький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2BA8995B-EC42-42CE-8E3C-7D9BD3E2349E}"/>
              </a:ext>
            </a:extLst>
          </p:cNvPr>
          <p:cNvSpPr txBox="1"/>
          <p:nvPr/>
        </p:nvSpPr>
        <p:spPr>
          <a:xfrm>
            <a:off x="4012569" y="1905526"/>
            <a:ext cx="5931531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Яким чином на вашу думку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Ярік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проявив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солідарність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з ким?</a:t>
            </a:r>
            <a:b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потрібно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Яріку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своєї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ідеї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створювати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офіційну організацію?</a:t>
            </a:r>
            <a:b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Який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вплив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ідеї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Яріка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мали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учасників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його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серверу, на вашу думку?</a:t>
            </a:r>
          </a:p>
        </p:txBody>
      </p:sp>
      <p:sp>
        <p:nvSpPr>
          <p:cNvPr id="5" name="Google Shape;146;p20">
            <a:extLst>
              <a:ext uri="{FF2B5EF4-FFF2-40B4-BE49-F238E27FC236}">
                <a16:creationId xmlns:a16="http://schemas.microsoft.com/office/drawing/2014/main" id="{99220F69-6E8E-452D-9E9F-EF30222DA6C6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8EF48-92FA-4BA9-9475-7717AD51D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2" t="6130" r="8713" b="28916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5CC89A80-E5F6-4D03-A688-87027CF56400}"/>
              </a:ext>
            </a:extLst>
          </p:cNvPr>
          <p:cNvGrpSpPr/>
          <p:nvPr/>
        </p:nvGrpSpPr>
        <p:grpSpPr>
          <a:xfrm flipV="1">
            <a:off x="4734604" y="2346740"/>
            <a:ext cx="6762071" cy="3750031"/>
            <a:chOff x="4734604" y="2268550"/>
            <a:chExt cx="6762071" cy="3750031"/>
          </a:xfrm>
        </p:grpSpPr>
        <p:sp>
          <p:nvSpPr>
            <p:cNvPr id="7" name="Google Shape;169;p19">
              <a:extLst>
                <a:ext uri="{FF2B5EF4-FFF2-40B4-BE49-F238E27FC236}">
                  <a16:creationId xmlns:a16="http://schemas.microsoft.com/office/drawing/2014/main" id="{94600DA7-C1CE-42D2-8C34-212DF63ED834}"/>
                </a:ext>
              </a:extLst>
            </p:cNvPr>
            <p:cNvSpPr/>
            <p:nvPr/>
          </p:nvSpPr>
          <p:spPr>
            <a:xfrm>
              <a:off x="4980707" y="2268550"/>
              <a:ext cx="6515968" cy="3749957"/>
            </a:xfrm>
            <a:prstGeom prst="roundRect">
              <a:avLst>
                <a:gd name="adj" fmla="val 8031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8" name="Google Shape;170;p19">
              <a:extLst>
                <a:ext uri="{FF2B5EF4-FFF2-40B4-BE49-F238E27FC236}">
                  <a16:creationId xmlns:a16="http://schemas.microsoft.com/office/drawing/2014/main" id="{CC381C16-4682-4E7A-9141-88B6944EE7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7D9125A2-F73B-4EFE-A280-A1E96A024978}"/>
              </a:ext>
            </a:extLst>
          </p:cNvPr>
          <p:cNvGrpSpPr/>
          <p:nvPr/>
        </p:nvGrpSpPr>
        <p:grpSpPr>
          <a:xfrm>
            <a:off x="6519916" y="571450"/>
            <a:ext cx="4236985" cy="1510647"/>
            <a:chOff x="6519916" y="1306335"/>
            <a:chExt cx="4236985" cy="1510647"/>
          </a:xfrm>
        </p:grpSpPr>
        <p:sp>
          <p:nvSpPr>
            <p:cNvPr id="9" name="Google Shape;86;p13">
              <a:extLst>
                <a:ext uri="{FF2B5EF4-FFF2-40B4-BE49-F238E27FC236}">
                  <a16:creationId xmlns:a16="http://schemas.microsoft.com/office/drawing/2014/main" id="{4113EA3F-1A26-45A1-8F37-FD7D7AC1A780}"/>
                </a:ext>
              </a:extLst>
            </p:cNvPr>
            <p:cNvSpPr txBox="1"/>
            <p:nvPr/>
          </p:nvSpPr>
          <p:spPr>
            <a:xfrm>
              <a:off x="6519916" y="1306335"/>
              <a:ext cx="1170843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ru-RU" sz="3600" b="1" i="1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Катя</a:t>
              </a:r>
              <a:endParaRPr lang="ru-RU" sz="3600" b="1" i="1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0" name="Google Shape;86;p13">
              <a:extLst>
                <a:ext uri="{FF2B5EF4-FFF2-40B4-BE49-F238E27FC236}">
                  <a16:creationId xmlns:a16="http://schemas.microsoft.com/office/drawing/2014/main" id="{826B1E5A-CB06-46AF-890D-01FE0A22AF32}"/>
                </a:ext>
              </a:extLst>
            </p:cNvPr>
            <p:cNvSpPr txBox="1"/>
            <p:nvPr/>
          </p:nvSpPr>
          <p:spPr>
            <a:xfrm>
              <a:off x="6519917" y="1893693"/>
              <a:ext cx="4236984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студентка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НаУКМА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,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засновниця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поетичного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простору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o.poetry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та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співавторка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ініціативи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«Поет-Паштет»</a:t>
              </a:r>
            </a:p>
          </p:txBody>
        </p:sp>
      </p:grp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5E33A67-C56F-4481-8A06-73C47D166EEF}"/>
              </a:ext>
            </a:extLst>
          </p:cNvPr>
          <p:cNvSpPr txBox="1"/>
          <p:nvPr/>
        </p:nvSpPr>
        <p:spPr>
          <a:xfrm>
            <a:off x="5421861" y="2506756"/>
            <a:ext cx="584304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вчилась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ліцеї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і почала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волонтерити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роздачі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їжі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літніх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бездомних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людей в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організації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«Молодь за мир».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Пам’ятаю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чимось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шаленим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мене.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Бездомні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читають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французькою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співають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пісні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іншими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мовами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говорять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тобі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неймовірні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речі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мене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вражаюче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перевертає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погляд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світ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</a:p>
          <a:p>
            <a:pPr lvl="0"/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Ми з подругою подумали,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б прикольно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зробити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літературне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цих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людей. Так народилась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ідея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заходів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«Поет-Паштет»: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замість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вхідного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квитка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відвідувачі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приносили паштет (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або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іншу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їжу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), а ми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потім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із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ним робили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канапки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людей,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приходили на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роздачу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BE1BA-A036-42BF-8574-FD9EC2257109}"/>
              </a:ext>
            </a:extLst>
          </p:cNvPr>
          <p:cNvSpPr txBox="1"/>
          <p:nvPr/>
        </p:nvSpPr>
        <p:spPr>
          <a:xfrm>
            <a:off x="4153940" y="6409813"/>
            <a:ext cx="1848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Автор фото - Дана Верстак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8EF48-92FA-4BA9-9475-7717AD51D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9" r="-1"/>
          <a:stretch/>
        </p:blipFill>
        <p:spPr>
          <a:xfrm>
            <a:off x="3035300" y="0"/>
            <a:ext cx="91567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5CC89A80-E5F6-4D03-A688-87027CF56400}"/>
              </a:ext>
            </a:extLst>
          </p:cNvPr>
          <p:cNvGrpSpPr/>
          <p:nvPr/>
        </p:nvGrpSpPr>
        <p:grpSpPr>
          <a:xfrm rot="10800000" flipH="1" flipV="1">
            <a:off x="190499" y="516425"/>
            <a:ext cx="3475517" cy="5825150"/>
            <a:chOff x="4734604" y="193431"/>
            <a:chExt cx="3475517" cy="5825150"/>
          </a:xfrm>
        </p:grpSpPr>
        <p:sp>
          <p:nvSpPr>
            <p:cNvPr id="7" name="Google Shape;169;p19">
              <a:extLst>
                <a:ext uri="{FF2B5EF4-FFF2-40B4-BE49-F238E27FC236}">
                  <a16:creationId xmlns:a16="http://schemas.microsoft.com/office/drawing/2014/main" id="{94600DA7-C1CE-42D2-8C34-212DF63ED834}"/>
                </a:ext>
              </a:extLst>
            </p:cNvPr>
            <p:cNvSpPr/>
            <p:nvPr/>
          </p:nvSpPr>
          <p:spPr>
            <a:xfrm>
              <a:off x="4980709" y="193431"/>
              <a:ext cx="3229412" cy="5825076"/>
            </a:xfrm>
            <a:prstGeom prst="roundRect">
              <a:avLst>
                <a:gd name="adj" fmla="val 8031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8" name="Google Shape;170;p19">
              <a:extLst>
                <a:ext uri="{FF2B5EF4-FFF2-40B4-BE49-F238E27FC236}">
                  <a16:creationId xmlns:a16="http://schemas.microsoft.com/office/drawing/2014/main" id="{CC381C16-4682-4E7A-9141-88B6944EE7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5E33A67-C56F-4481-8A06-73C47D166EEF}"/>
              </a:ext>
            </a:extLst>
          </p:cNvPr>
          <p:cNvSpPr txBox="1"/>
          <p:nvPr/>
        </p:nvSpPr>
        <p:spPr>
          <a:xfrm>
            <a:off x="825500" y="889826"/>
            <a:ext cx="244536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вечори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відбувались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Могилянці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й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надворі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тоді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читали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бездомні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люди,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волонтери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Коли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слухаєш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історії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літніх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людей і людей,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мають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наразі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постійного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будинку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вони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дуже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закарбовуються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На одному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цих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вечорів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жінка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Таїсія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сказала: «Я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дуже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щаслива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людина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В мене є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місто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В мене є дерева. В мене є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зорі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Чого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можу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бажати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».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настільки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тоді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перевернуло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мій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світогляд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BE1BA-A036-42BF-8574-FD9EC2257109}"/>
              </a:ext>
            </a:extLst>
          </p:cNvPr>
          <p:cNvSpPr txBox="1"/>
          <p:nvPr/>
        </p:nvSpPr>
        <p:spPr>
          <a:xfrm>
            <a:off x="9728200" y="6409813"/>
            <a:ext cx="189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Фото з особистого архіву Каті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8EF48-92FA-4BA9-9475-7717AD51DC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54" b="12454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5CC89A80-E5F6-4D03-A688-87027CF56400}"/>
              </a:ext>
            </a:extLst>
          </p:cNvPr>
          <p:cNvGrpSpPr/>
          <p:nvPr/>
        </p:nvGrpSpPr>
        <p:grpSpPr>
          <a:xfrm>
            <a:off x="4734604" y="2058218"/>
            <a:ext cx="6762071" cy="2741563"/>
            <a:chOff x="4734604" y="3277018"/>
            <a:chExt cx="6762071" cy="2741563"/>
          </a:xfrm>
        </p:grpSpPr>
        <p:sp>
          <p:nvSpPr>
            <p:cNvPr id="7" name="Google Shape;169;p19">
              <a:extLst>
                <a:ext uri="{FF2B5EF4-FFF2-40B4-BE49-F238E27FC236}">
                  <a16:creationId xmlns:a16="http://schemas.microsoft.com/office/drawing/2014/main" id="{94600DA7-C1CE-42D2-8C34-212DF63ED834}"/>
                </a:ext>
              </a:extLst>
            </p:cNvPr>
            <p:cNvSpPr/>
            <p:nvPr/>
          </p:nvSpPr>
          <p:spPr>
            <a:xfrm>
              <a:off x="4980707" y="3277018"/>
              <a:ext cx="6515968" cy="2741489"/>
            </a:xfrm>
            <a:prstGeom prst="roundRect">
              <a:avLst>
                <a:gd name="adj" fmla="val 10347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8" name="Google Shape;170;p19">
              <a:extLst>
                <a:ext uri="{FF2B5EF4-FFF2-40B4-BE49-F238E27FC236}">
                  <a16:creationId xmlns:a16="http://schemas.microsoft.com/office/drawing/2014/main" id="{CC381C16-4682-4E7A-9141-88B6944EE7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5E33A67-C56F-4481-8A06-73C47D166EEF}"/>
              </a:ext>
            </a:extLst>
          </p:cNvPr>
          <p:cNvSpPr txBox="1"/>
          <p:nvPr/>
        </p:nvSpPr>
        <p:spPr>
          <a:xfrm>
            <a:off x="5421861" y="2418674"/>
            <a:ext cx="5804939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Коли я вступила до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Могилянки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виявилось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там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немає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організації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яка б регулярно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займалась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літвечорами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тоді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ми з подругою придумали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благодійний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проєкт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o.poetry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До нас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доєднувалось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шалено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багато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людей, особливо на перших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вечорах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наживо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В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o.poetry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ми провели два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вечори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—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почався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ковід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І ми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перейшли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онлайн.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тоді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до нас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доєднались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читачі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слухачі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поети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усієї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України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BE1BA-A036-42BF-8574-FD9EC2257109}"/>
              </a:ext>
            </a:extLst>
          </p:cNvPr>
          <p:cNvSpPr txBox="1"/>
          <p:nvPr/>
        </p:nvSpPr>
        <p:spPr>
          <a:xfrm>
            <a:off x="4153940" y="6409813"/>
            <a:ext cx="1848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Автор фото - Дана Верстак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1149</Words>
  <Application>Microsoft Office PowerPoint</Application>
  <PresentationFormat>Широкий екран</PresentationFormat>
  <Paragraphs>102</Paragraphs>
  <Slides>17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Advent Pro</vt:lpstr>
      <vt:lpstr>Advent Pro Black</vt:lpstr>
      <vt:lpstr>Arial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Bohdan bodzjo</dc:creator>
  <cp:lastModifiedBy>Bohdan bodzjo</cp:lastModifiedBy>
  <cp:revision>33</cp:revision>
  <dcterms:modified xsi:type="dcterms:W3CDTF">2024-10-27T22:53:36Z</dcterms:modified>
</cp:coreProperties>
</file>