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6" r:id="rId3"/>
    <p:sldId id="267" r:id="rId4"/>
    <p:sldId id="274" r:id="rId5"/>
    <p:sldId id="308" r:id="rId6"/>
    <p:sldId id="309" r:id="rId7"/>
    <p:sldId id="278" r:id="rId8"/>
    <p:sldId id="310" r:id="rId9"/>
    <p:sldId id="311" r:id="rId10"/>
    <p:sldId id="312" r:id="rId11"/>
    <p:sldId id="313" r:id="rId12"/>
    <p:sldId id="314" r:id="rId13"/>
    <p:sldId id="315" r:id="rId14"/>
    <p:sldId id="286" r:id="rId15"/>
    <p:sldId id="288" r:id="rId16"/>
    <p:sldId id="287" r:id="rId17"/>
    <p:sldId id="289" r:id="rId18"/>
    <p:sldId id="285" r:id="rId19"/>
    <p:sldId id="316" r:id="rId20"/>
    <p:sldId id="317" r:id="rId21"/>
  </p:sldIdLst>
  <p:sldSz cx="12192000" cy="6858000"/>
  <p:notesSz cx="6858000" cy="9144000"/>
  <p:embeddedFontLst>
    <p:embeddedFont>
      <p:font typeface="Advent Pro" pitchFamily="2" charset="0"/>
      <p:regular r:id="rId23"/>
      <p:bold r:id="rId24"/>
      <p:italic r:id="rId25"/>
      <p:boldItalic r:id="rId26"/>
    </p:embeddedFont>
    <p:embeddedFont>
      <p:font typeface="Advent Pro Black" pitchFamily="2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2137" userDrawn="1">
          <p15:clr>
            <a:srgbClr val="A4A3A4"/>
          </p15:clr>
        </p15:guide>
        <p15:guide id="5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18"/>
    <a:srgbClr val="283583"/>
    <a:srgbClr val="654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70" y="108"/>
      </p:cViewPr>
      <p:guideLst>
        <p:guide orient="horz" pos="1207"/>
        <p:guide pos="3840"/>
        <p:guide orient="horz" pos="935"/>
        <p:guide orient="horz" pos="2137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sz="44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C0A74B1-A74D-4AB4-9C5E-75C36DD4B429}"/>
              </a:ext>
            </a:extLst>
          </p:cNvPr>
          <p:cNvSpPr/>
          <p:nvPr/>
        </p:nvSpPr>
        <p:spPr>
          <a:xfrm>
            <a:off x="3276600" y="1600200"/>
            <a:ext cx="4749712" cy="3409950"/>
          </a:xfrm>
          <a:prstGeom prst="roundRect">
            <a:avLst>
              <a:gd name="adj" fmla="val 11088"/>
            </a:avLst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8A94120-5A05-422E-B893-DAF4DC4CA385}"/>
              </a:ext>
            </a:extLst>
          </p:cNvPr>
          <p:cNvSpPr/>
          <p:nvPr/>
        </p:nvSpPr>
        <p:spPr>
          <a:xfrm>
            <a:off x="8394784" y="0"/>
            <a:ext cx="3797216" cy="6858000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: округлені верхні кути 8">
            <a:extLst>
              <a:ext uri="{FF2B5EF4-FFF2-40B4-BE49-F238E27FC236}">
                <a16:creationId xmlns:a16="http://schemas.microsoft.com/office/drawing/2014/main" id="{97ABE48F-BE93-442D-98D4-8FCEFDCDF77F}"/>
              </a:ext>
            </a:extLst>
          </p:cNvPr>
          <p:cNvSpPr/>
          <p:nvPr/>
        </p:nvSpPr>
        <p:spPr>
          <a:xfrm rot="5400000">
            <a:off x="991543" y="878835"/>
            <a:ext cx="1522111" cy="3505202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101513" y="1870374"/>
            <a:ext cx="73914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ru-RU" sz="8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Історії</a:t>
            </a:r>
            <a:r>
              <a:rPr lang="en-US" sz="8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 </a:t>
            </a:r>
            <a:r>
              <a:rPr lang="ru-RU" sz="8800" b="1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сучасної</a:t>
            </a:r>
            <a:r>
              <a:rPr lang="ru-RU" sz="8800" b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8800" b="1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міграції</a:t>
            </a:r>
            <a:endParaRPr sz="88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928184" y="3860856"/>
            <a:ext cx="326381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Авторка: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Устінова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Ульяна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Рецензентка: Анна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Ленчовська</a:t>
            </a:r>
            <a:endParaRPr lang="ru-RU" sz="1800" b="0" i="0" u="none" strike="noStrike" cap="none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84" y="2977241"/>
            <a:ext cx="1967614" cy="42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2;p13">
            <a:extLst>
              <a:ext uri="{FF2B5EF4-FFF2-40B4-BE49-F238E27FC236}">
                <a16:creationId xmlns:a16="http://schemas.microsoft.com/office/drawing/2014/main" id="{D6D743B0-9832-4DAF-B8C9-63CE3BDC90E8}"/>
              </a:ext>
            </a:extLst>
          </p:cNvPr>
          <p:cNvSpPr txBox="1"/>
          <p:nvPr/>
        </p:nvSpPr>
        <p:spPr>
          <a:xfrm>
            <a:off x="933451" y="5297862"/>
            <a:ext cx="72104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До теми 6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розділу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7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інтегрованого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курсу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Громадянської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: </a:t>
            </a:r>
            <a:br>
              <a:rPr lang="en-US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</a:b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“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Інтеграція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і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глобалізація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Міграційні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процеси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види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форми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сучасної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міграції</a:t>
            </a:r>
            <a:r>
              <a:rPr lang="ru-RU" sz="1800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</a:t>
            </a:r>
            <a:endParaRPr sz="1800" i="1" dirty="0">
              <a:solidFill>
                <a:srgbClr val="002060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  <p:sp>
        <p:nvSpPr>
          <p:cNvPr id="18" name="Google Shape;92;p13">
            <a:extLst>
              <a:ext uri="{FF2B5EF4-FFF2-40B4-BE49-F238E27FC236}">
                <a16:creationId xmlns:a16="http://schemas.microsoft.com/office/drawing/2014/main" id="{BD00A4AF-E8A6-4B14-A971-1218D1AD0720}"/>
              </a:ext>
            </a:extLst>
          </p:cNvPr>
          <p:cNvSpPr txBox="1"/>
          <p:nvPr/>
        </p:nvSpPr>
        <p:spPr>
          <a:xfrm>
            <a:off x="8928183" y="1870374"/>
            <a:ext cx="25684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ГО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Київський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освітній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центр “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Простір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толерантності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</a:t>
            </a:r>
            <a:endParaRPr lang="ru-RU" sz="1800" dirty="0">
              <a:solidFill>
                <a:schemeClr val="bg1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  <p:sp>
        <p:nvSpPr>
          <p:cNvPr id="27" name="Google Shape;92;p13">
            <a:extLst>
              <a:ext uri="{FF2B5EF4-FFF2-40B4-BE49-F238E27FC236}">
                <a16:creationId xmlns:a16="http://schemas.microsoft.com/office/drawing/2014/main" id="{15B1CB6F-796F-4797-BCB0-8B88CD7B9892}"/>
              </a:ext>
            </a:extLst>
          </p:cNvPr>
          <p:cNvSpPr txBox="1"/>
          <p:nvPr/>
        </p:nvSpPr>
        <p:spPr>
          <a:xfrm>
            <a:off x="2286142" y="1141783"/>
            <a:ext cx="12190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u="none" strike="noStrike" cap="none" dirty="0">
                <a:solidFill>
                  <a:srgbClr val="283583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Урок</a:t>
            </a:r>
            <a:endParaRPr sz="3200" i="1" dirty="0">
              <a:solidFill>
                <a:srgbClr val="283583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9" grpId="0" animBg="1"/>
      <p:bldP spid="86" grpId="0"/>
      <p:bldP spid="1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52246579-A57D-46DE-95ED-D20B11FAB009}"/>
              </a:ext>
            </a:extLst>
          </p:cNvPr>
          <p:cNvSpPr/>
          <p:nvPr/>
        </p:nvSpPr>
        <p:spPr>
          <a:xfrm>
            <a:off x="2919182" y="1849458"/>
            <a:ext cx="8307618" cy="594933"/>
          </a:xfrm>
          <a:prstGeom prst="roundRect">
            <a:avLst>
              <a:gd name="adj" fmla="val 21492"/>
            </a:avLst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1D8B7C00-C633-4C44-B517-9BBCA31FF167}"/>
              </a:ext>
            </a:extLst>
          </p:cNvPr>
          <p:cNvSpPr txBox="1"/>
          <p:nvPr/>
        </p:nvSpPr>
        <p:spPr>
          <a:xfrm>
            <a:off x="3121755" y="1916113"/>
            <a:ext cx="81050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 того,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дізнались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зрозуміти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історію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Руслани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</a:t>
            </a:r>
          </a:p>
        </p:txBody>
      </p:sp>
      <p:sp>
        <p:nvSpPr>
          <p:cNvPr id="29" name="Google Shape;86;p13">
            <a:extLst>
              <a:ext uri="{FF2B5EF4-FFF2-40B4-BE49-F238E27FC236}">
                <a16:creationId xmlns:a16="http://schemas.microsoft.com/office/drawing/2014/main" id="{EB45247F-19AC-4081-8C69-FE02ED4A5129}"/>
              </a:ext>
            </a:extLst>
          </p:cNvPr>
          <p:cNvSpPr txBox="1"/>
          <p:nvPr/>
        </p:nvSpPr>
        <p:spPr>
          <a:xfrm>
            <a:off x="3121755" y="2858016"/>
            <a:ext cx="665724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запланована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стихійна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міграція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час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цього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виникли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складнощі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знання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Руслані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прямо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опосередковано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22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88" b="611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 flipV="1">
            <a:off x="4734604" y="1484314"/>
            <a:ext cx="6798583" cy="4754311"/>
            <a:chOff x="4734604" y="1264270"/>
            <a:chExt cx="6798583" cy="4754311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6" y="1264270"/>
              <a:ext cx="6552481" cy="4754238"/>
            </a:xfrm>
            <a:prstGeom prst="roundRect">
              <a:avLst>
                <a:gd name="adj" fmla="val 6184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7D9125A2-F73B-4EFE-A280-A1E96A024978}"/>
              </a:ext>
            </a:extLst>
          </p:cNvPr>
          <p:cNvGrpSpPr/>
          <p:nvPr/>
        </p:nvGrpSpPr>
        <p:grpSpPr>
          <a:xfrm>
            <a:off x="6519916" y="344459"/>
            <a:ext cx="6258097" cy="956649"/>
            <a:chOff x="6519916" y="1306335"/>
            <a:chExt cx="6258097" cy="956649"/>
          </a:xfrm>
        </p:grpSpPr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4113EA3F-1A26-45A1-8F37-FD7D7AC1A780}"/>
                </a:ext>
              </a:extLst>
            </p:cNvPr>
            <p:cNvSpPr txBox="1"/>
            <p:nvPr/>
          </p:nvSpPr>
          <p:spPr>
            <a:xfrm>
              <a:off x="6519917" y="1306335"/>
              <a:ext cx="117084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3600" b="1" i="1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Лін</a:t>
              </a:r>
              <a:endParaRPr lang="ru-RU" sz="3600" b="1" i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0" name="Google Shape;86;p13">
              <a:extLst>
                <a:ext uri="{FF2B5EF4-FFF2-40B4-BE49-F238E27FC236}">
                  <a16:creationId xmlns:a16="http://schemas.microsoft.com/office/drawing/2014/main" id="{826B1E5A-CB06-46AF-890D-01FE0A22AF32}"/>
                </a:ext>
              </a:extLst>
            </p:cNvPr>
            <p:cNvSpPr txBox="1"/>
            <p:nvPr/>
          </p:nvSpPr>
          <p:spPr>
            <a:xfrm>
              <a:off x="6519916" y="1893693"/>
              <a:ext cx="625809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студент,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тікток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-блогер,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небінарна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людина</a:t>
              </a:r>
              <a:endPara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421860" y="1708179"/>
            <a:ext cx="593194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Студенти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Колегії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Мілано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організували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збір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серед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жителів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колегії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домовились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адміністрацією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одному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українському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студенту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надали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кімнату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безкоштовно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цілком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студентська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ініціатива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Досі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повірити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мене взяли.</a:t>
            </a: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потім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розповідали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них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відчувати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ситуації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війною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вони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залишаються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осторонь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можуть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бути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корисними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Насправді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почути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більшості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випадків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</a:t>
            </a:r>
          </a:p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пропонують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то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справді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готові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теж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принесе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якесь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внутрішнє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задоволення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якусь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свою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цінність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відчуття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доклалися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того,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конфлікті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світового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рівня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Дана Верстак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60D4B40-A7DD-4C94-8BBA-915E3BB59E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3" t="13462" r="-1" b="16300"/>
          <a:stretch/>
        </p:blipFill>
        <p:spPr>
          <a:xfrm>
            <a:off x="5664200" y="0"/>
            <a:ext cx="6527800" cy="6858000"/>
          </a:xfrm>
          <a:prstGeom prst="rect">
            <a:avLst/>
          </a:prstGeom>
        </p:spPr>
      </p:pic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50916" y="1028363"/>
            <a:ext cx="4465584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весь час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хотілося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додому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постійно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думав,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от зараз куплю квиток на автобус,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спакую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рюкзак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поїду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додому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Допоміг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залишитись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страх,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виправдаю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очікувань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своїх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інших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людей. 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мене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вперше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житті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своя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кімната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настільки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прекрасно.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хотілося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втрачати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мала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річ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але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насправді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мене.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велике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почуття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провини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за те,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виїхав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намагаюсь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бути максимально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корисним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звідси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Доначу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кожної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зарплатні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намагаюсь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створювати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український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контент.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Намагаюсь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вступати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дискусії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італійцями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й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іншими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європейцями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показувати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трошки,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право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ненавидіти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росіян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мова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настільки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9745519" y="6409813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Дана Верстак</a:t>
            </a:r>
          </a:p>
        </p:txBody>
      </p:sp>
    </p:spTree>
    <p:extLst>
      <p:ext uri="{BB962C8B-B14F-4D97-AF65-F5344CB8AC3E}">
        <p14:creationId xmlns:p14="http://schemas.microsoft.com/office/powerpoint/2010/main" val="15220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52246579-A57D-46DE-95ED-D20B11FAB009}"/>
              </a:ext>
            </a:extLst>
          </p:cNvPr>
          <p:cNvSpPr/>
          <p:nvPr/>
        </p:nvSpPr>
        <p:spPr>
          <a:xfrm>
            <a:off x="2919182" y="1546226"/>
            <a:ext cx="7774218" cy="594933"/>
          </a:xfrm>
          <a:prstGeom prst="roundRect">
            <a:avLst>
              <a:gd name="adj" fmla="val 21492"/>
            </a:avLst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1D8B7C00-C633-4C44-B517-9BBCA31FF167}"/>
              </a:ext>
            </a:extLst>
          </p:cNvPr>
          <p:cNvSpPr txBox="1"/>
          <p:nvPr/>
        </p:nvSpPr>
        <p:spPr>
          <a:xfrm>
            <a:off x="3121755" y="1612881"/>
            <a:ext cx="75716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 того,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дізнались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зрозуміти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історію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Лін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</a:t>
            </a:r>
          </a:p>
        </p:txBody>
      </p:sp>
      <p:sp>
        <p:nvSpPr>
          <p:cNvPr id="29" name="Google Shape;86;p13">
            <a:extLst>
              <a:ext uri="{FF2B5EF4-FFF2-40B4-BE49-F238E27FC236}">
                <a16:creationId xmlns:a16="http://schemas.microsoft.com/office/drawing/2014/main" id="{EB45247F-19AC-4081-8C69-FE02ED4A5129}"/>
              </a:ext>
            </a:extLst>
          </p:cNvPr>
          <p:cNvSpPr txBox="1"/>
          <p:nvPr/>
        </p:nvSpPr>
        <p:spPr>
          <a:xfrm>
            <a:off x="3121755" y="2554784"/>
            <a:ext cx="665724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запланована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стихійна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міграція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час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цього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виникли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складнощі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знання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Лін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прямо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опосередковано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спільне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історіях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Лін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Руслани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94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" r="1231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Фактичний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аналіз</a:t>
            </a:r>
            <a:endParaRPr lang="ru-RU" sz="24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8BC776F1-6315-4C35-B79C-47C38FA2994A}"/>
              </a:ext>
            </a:extLst>
          </p:cNvPr>
          <p:cNvSpPr txBox="1"/>
          <p:nvPr/>
        </p:nvSpPr>
        <p:spPr>
          <a:xfrm>
            <a:off x="581027" y="2630739"/>
            <a:ext cx="2695574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Якомога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детальніше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опишіть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зображення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:</a:t>
            </a:r>
          </a:p>
          <a:p>
            <a:pPr lvl="0">
              <a:buClr>
                <a:srgbClr val="283583"/>
              </a:buClr>
            </a:pPr>
            <a:endParaRPr lang="ru-RU" dirty="0"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хто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зображений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рухаються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статичні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  <a:b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видно на фото.</a:t>
            </a:r>
          </a:p>
          <a:p>
            <a:pPr lvl="0">
              <a:buClr>
                <a:schemeClr val="bg1"/>
              </a:buClr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(Але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факти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не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здогадки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)</a:t>
            </a: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FF36BD88-FF6F-4ED0-AE59-BE06FF59365D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5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2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-1" y="2260087"/>
            <a:ext cx="12192001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" r="1231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8BC776F1-6315-4C35-B79C-47C38FA2994A}"/>
              </a:ext>
            </a:extLst>
          </p:cNvPr>
          <p:cNvSpPr txBox="1"/>
          <p:nvPr/>
        </p:nvSpPr>
        <p:spPr>
          <a:xfrm>
            <a:off x="581027" y="2630739"/>
            <a:ext cx="26955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думаєте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людей,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їх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настрій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Інтерпретація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E7D06341-E664-4F2A-88A0-0956A83F608C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6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" grpId="0" animBg="1"/>
      <p:bldP spid="10" grpId="0"/>
      <p:bldP spid="2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" r="1231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7AE9B6F5-F5BE-40D2-B70A-8248909453C7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9817C7B2-A36A-4297-9BE6-32B9D43B643F}"/>
              </a:ext>
            </a:extLst>
          </p:cNvPr>
          <p:cNvSpPr txBox="1"/>
          <p:nvPr/>
        </p:nvSpPr>
        <p:spPr>
          <a:xfrm>
            <a:off x="581027" y="2630739"/>
            <a:ext cx="269557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Хто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зробив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постановочне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” фото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репортажне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”?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 вашу думку,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фотографував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професіонал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автора фото мета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показати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якусь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спеціальну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думку?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Авторство і мотив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0342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16" grpId="0"/>
      <p:bldP spid="2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" r="1231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7AE9B6F5-F5BE-40D2-B70A-8248909453C7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9817C7B2-A36A-4297-9BE6-32B9D43B643F}"/>
              </a:ext>
            </a:extLst>
          </p:cNvPr>
          <p:cNvSpPr txBox="1"/>
          <p:nvPr/>
        </p:nvSpPr>
        <p:spPr>
          <a:xfrm>
            <a:off x="581027" y="2630739"/>
            <a:ext cx="2454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 люди на фото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ставляться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до того,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там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відбувається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Рік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місце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де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4" y="2101648"/>
            <a:ext cx="3736975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5" y="1290712"/>
            <a:ext cx="4019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Висновки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історична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емпатія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4899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16" grpId="0"/>
      <p:bldP spid="2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79AEDF3-AEE5-4D8D-A101-446E10ED7D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60C90-9D54-45DE-9824-E296488C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8" t="1" r="15322" b="183"/>
          <a:stretch/>
        </p:blipFill>
        <p:spPr>
          <a:xfrm>
            <a:off x="3657601" y="192901"/>
            <a:ext cx="8369300" cy="6534470"/>
          </a:xfrm>
          <a:prstGeom prst="rect">
            <a:avLst/>
          </a:prstGeom>
        </p:spPr>
      </p:pic>
      <p:sp>
        <p:nvSpPr>
          <p:cNvPr id="11" name="Google Shape;169;p19">
            <a:extLst>
              <a:ext uri="{FF2B5EF4-FFF2-40B4-BE49-F238E27FC236}">
                <a16:creationId xmlns:a16="http://schemas.microsoft.com/office/drawing/2014/main" id="{C370682D-DBA4-4AE3-8F05-A482661DC61E}"/>
              </a:ext>
            </a:extLst>
          </p:cNvPr>
          <p:cNvSpPr/>
          <p:nvPr/>
        </p:nvSpPr>
        <p:spPr>
          <a:xfrm flipH="1">
            <a:off x="353103" y="469900"/>
            <a:ext cx="4498296" cy="825500"/>
          </a:xfrm>
          <a:prstGeom prst="roundRect">
            <a:avLst>
              <a:gd name="adj" fmla="val 17373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D9F69-15E9-4F09-B4A1-DE961E99D146}"/>
              </a:ext>
            </a:extLst>
          </p:cNvPr>
          <p:cNvSpPr txBox="1"/>
          <p:nvPr/>
        </p:nvSpPr>
        <p:spPr>
          <a:xfrm>
            <a:off x="8655571" y="6362700"/>
            <a:ext cx="293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Capt</a:t>
            </a:r>
            <a:r>
              <a:rPr lang="en-US" sz="1200" dirty="0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 Jessica Tail/U S Air Force/UPI/Shutterstock 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094FB-389A-41F3-96A3-16C3A446B6F2}"/>
              </a:ext>
            </a:extLst>
          </p:cNvPr>
          <p:cNvSpPr txBox="1"/>
          <p:nvPr/>
        </p:nvSpPr>
        <p:spPr>
          <a:xfrm>
            <a:off x="606426" y="653316"/>
            <a:ext cx="4337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Затоплена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печера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Таїланд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2018</a:t>
            </a: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3724C52E-304E-4DCB-9813-9C7C0C9843C4}"/>
              </a:ext>
            </a:extLst>
          </p:cNvPr>
          <p:cNvSpPr txBox="1"/>
          <p:nvPr/>
        </p:nvSpPr>
        <p:spPr>
          <a:xfrm>
            <a:off x="415929" y="1561426"/>
            <a:ext cx="3076573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Помічник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тренера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дитячої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футбольної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команди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12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його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підопічних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віком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і д 11 до 16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років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пішли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прогулянку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печери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Тхамлуангнангнон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Почалась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злива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яка затопила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вхід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печери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частину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тунелей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і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дев’ять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днів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відрізані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зовнішнього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світу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Вирішено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виводити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дітей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вплав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аквалангами у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супроводі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водолазів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Рятувальна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операція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тривала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три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дні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до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неї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залучені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10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тисяч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різних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країн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b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chemeClr val="bg1"/>
              </a:buClr>
            </a:pP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Вісімнадцять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водолазів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(13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них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іноземцями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зокрема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Всеволод Коробов і Максим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Полежака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— з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)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витягували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дітей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печери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Жителі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навколишніх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поселень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облаштували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табір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рятувальників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Місцеві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фермери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згодились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відкачаною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печери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водою затопили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їхні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рисові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поля, і взяли участь у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спорудженні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водовідвідної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системи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З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Чехії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привезли насоси, з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Ізраїлю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—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системи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підводного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зв’язку</a:t>
            </a:r>
            <a:r>
              <a:rPr lang="ru-RU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174494" y="2413526"/>
            <a:ext cx="594423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допомогло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врятувати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дітей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назвати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конкретні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дії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світові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процеси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зробили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можливим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7A22C62-AAC4-46D6-9142-DEBB280B8FD9}"/>
              </a:ext>
            </a:extLst>
          </p:cNvPr>
          <p:cNvSpPr/>
          <p:nvPr/>
        </p:nvSpPr>
        <p:spPr>
          <a:xfrm rot="5400000">
            <a:off x="981400" y="648081"/>
            <a:ext cx="646289" cy="2609087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3364E7E8-DF3B-4D38-9E50-4F7C82D55887}"/>
              </a:ext>
            </a:extLst>
          </p:cNvPr>
          <p:cNvSpPr txBox="1"/>
          <p:nvPr/>
        </p:nvSpPr>
        <p:spPr>
          <a:xfrm>
            <a:off x="1080163" y="1616777"/>
            <a:ext cx="11708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План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FA5AAD48-E61B-4658-BE7C-F2432D2B5A30}"/>
              </a:ext>
            </a:extLst>
          </p:cNvPr>
          <p:cNvSpPr txBox="1"/>
          <p:nvPr/>
        </p:nvSpPr>
        <p:spPr>
          <a:xfrm>
            <a:off x="1080163" y="2492375"/>
            <a:ext cx="1003167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1.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Актуалізація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теми.</a:t>
            </a: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2. Три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історії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3. Робота з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фотографією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4.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Зворотній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зв’язок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58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E6442E97-A745-4F37-B8BF-F4DA44D1A32E}"/>
              </a:ext>
            </a:extLst>
          </p:cNvPr>
          <p:cNvSpPr/>
          <p:nvPr/>
        </p:nvSpPr>
        <p:spPr>
          <a:xfrm>
            <a:off x="3928832" y="4253329"/>
            <a:ext cx="6805843" cy="594933"/>
          </a:xfrm>
          <a:prstGeom prst="roundRect">
            <a:avLst>
              <a:gd name="adj" fmla="val 21492"/>
            </a:avLst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174494" y="2413526"/>
            <a:ext cx="62839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Пригадайте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нового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дізнались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час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цієї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презентації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пов’язано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темою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глобалізації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2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міграції</a:t>
            </a:r>
            <a:r>
              <a:rPr lang="ru-RU" sz="2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D7EE2DAD-705B-401B-830B-22B6037FACB9}"/>
              </a:ext>
            </a:extLst>
          </p:cNvPr>
          <p:cNvSpPr txBox="1"/>
          <p:nvPr/>
        </p:nvSpPr>
        <p:spPr>
          <a:xfrm>
            <a:off x="4174494" y="4366151"/>
            <a:ext cx="64173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Яку з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б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хотіли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розповісти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друзям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близьким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Чому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87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6;p20">
            <a:extLst>
              <a:ext uri="{FF2B5EF4-FFF2-40B4-BE49-F238E27FC236}">
                <a16:creationId xmlns:a16="http://schemas.microsoft.com/office/drawing/2014/main" id="{FDADE94B-6C2C-4BE7-9D1E-1747BBE192A4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72A131-17C7-45AB-8394-0FDF39123695}"/>
              </a:ext>
            </a:extLst>
          </p:cNvPr>
          <p:cNvSpPr txBox="1"/>
          <p:nvPr/>
        </p:nvSpPr>
        <p:spPr>
          <a:xfrm>
            <a:off x="3229212" y="5206752"/>
            <a:ext cx="3641488" cy="38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Для чого ви об’єднувались?</a:t>
            </a:r>
            <a:endParaRPr lang="en-US" sz="1800" b="1" dirty="0">
              <a:solidFill>
                <a:schemeClr val="bg1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84967-1747-4323-A03C-E81E9EF2FD47}"/>
              </a:ext>
            </a:extLst>
          </p:cNvPr>
          <p:cNvSpPr txBox="1"/>
          <p:nvPr/>
        </p:nvSpPr>
        <p:spPr>
          <a:xfrm>
            <a:off x="4174494" y="1797699"/>
            <a:ext cx="5264781" cy="345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Міграція</a:t>
            </a:r>
            <a: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населення</a:t>
            </a:r>
            <a: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.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Поясніть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своїми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словами як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ви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розумієте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свій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термін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.</a:t>
            </a:r>
            <a:b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</a:br>
            <a:endParaRPr lang="ru-RU" sz="2400" i="1" dirty="0">
              <a:solidFill>
                <a:srgbClr val="283583"/>
              </a:solidFill>
              <a:latin typeface="Advent Pro" pitchFamily="2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Чому</a:t>
            </a:r>
            <a: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люди </a:t>
            </a:r>
            <a:r>
              <a:rPr lang="ru-RU" sz="2400" b="1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мігрують</a:t>
            </a:r>
            <a: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?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Поділіться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своїми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думками з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цього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приводу.</a:t>
            </a:r>
            <a:b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</a:br>
            <a:endParaRPr lang="ru-RU" sz="2400" b="1" i="1" dirty="0">
              <a:solidFill>
                <a:srgbClr val="283583"/>
              </a:solidFill>
              <a:latin typeface="Advent Pro" pitchFamily="2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Пригадайте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,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що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означає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термін</a:t>
            </a:r>
            <a:r>
              <a:rPr lang="ru-RU" sz="2400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«</a:t>
            </a:r>
            <a:r>
              <a:rPr lang="ru-RU" sz="2400" b="1" i="1" dirty="0" err="1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глобалізація</a:t>
            </a:r>
            <a:r>
              <a:rPr lang="ru-RU" sz="2400" b="1" i="1" dirty="0">
                <a:solidFill>
                  <a:srgbClr val="283583"/>
                </a:solidFill>
                <a:latin typeface="Advent Pro" pitchFamily="2" charset="0"/>
                <a:ea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384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" b="2444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 flipV="1">
            <a:off x="5581650" y="3141841"/>
            <a:ext cx="5951538" cy="1460264"/>
            <a:chOff x="4734604" y="4558317"/>
            <a:chExt cx="5951538" cy="1460264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4558317"/>
              <a:ext cx="5705435" cy="1460191"/>
            </a:xfrm>
            <a:prstGeom prst="roundRect">
              <a:avLst>
                <a:gd name="adj" fmla="val 1649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7D9125A2-F73B-4EFE-A280-A1E96A024978}"/>
              </a:ext>
            </a:extLst>
          </p:cNvPr>
          <p:cNvGrpSpPr/>
          <p:nvPr/>
        </p:nvGrpSpPr>
        <p:grpSpPr>
          <a:xfrm>
            <a:off x="6519917" y="1484313"/>
            <a:ext cx="4281434" cy="1233648"/>
            <a:chOff x="6519917" y="1306335"/>
            <a:chExt cx="4281434" cy="1233648"/>
          </a:xfrm>
        </p:grpSpPr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4113EA3F-1A26-45A1-8F37-FD7D7AC1A780}"/>
                </a:ext>
              </a:extLst>
            </p:cNvPr>
            <p:cNvSpPr txBox="1"/>
            <p:nvPr/>
          </p:nvSpPr>
          <p:spPr>
            <a:xfrm>
              <a:off x="6519917" y="1306335"/>
              <a:ext cx="203353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3600" b="1" i="1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Ельзара</a:t>
              </a:r>
              <a:endParaRPr lang="ru-RU" sz="3600" b="1" i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0" name="Google Shape;86;p13">
              <a:extLst>
                <a:ext uri="{FF2B5EF4-FFF2-40B4-BE49-F238E27FC236}">
                  <a16:creationId xmlns:a16="http://schemas.microsoft.com/office/drawing/2014/main" id="{826B1E5A-CB06-46AF-890D-01FE0A22AF32}"/>
                </a:ext>
              </a:extLst>
            </p:cNvPr>
            <p:cNvSpPr txBox="1"/>
            <p:nvPr/>
          </p:nvSpPr>
          <p:spPr>
            <a:xfrm>
              <a:off x="6519917" y="1893693"/>
              <a:ext cx="428143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співзасновниця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проєкту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en-US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English to the East,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кримська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татарка</a:t>
              </a:r>
            </a:p>
          </p:txBody>
        </p:sp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6519916" y="3410291"/>
            <a:ext cx="48910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хочеться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більш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суб’єктні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нас не дивились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жалем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знання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англійської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також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визначає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наш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суспільний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рівень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</a:t>
            </a:r>
            <a:r>
              <a:rPr lang="uk-UA" sz="1200" dirty="0" err="1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Аліме</a:t>
            </a:r>
            <a:r>
              <a:rPr lang="uk-UA" sz="1200" dirty="0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uk-UA" sz="1200" dirty="0" err="1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Едемова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DBC3B-A018-416A-8795-CC8370117A31}"/>
              </a:ext>
            </a:extLst>
          </p:cNvPr>
          <p:cNvSpPr txBox="1"/>
          <p:nvPr/>
        </p:nvSpPr>
        <p:spPr>
          <a:xfrm>
            <a:off x="6519916" y="5026058"/>
            <a:ext cx="4922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розумієте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висловлення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Ельзари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3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EF20B3FD-BC16-4BB4-9F5A-12FF710F0325}"/>
              </a:ext>
            </a:extLst>
          </p:cNvPr>
          <p:cNvGrpSpPr/>
          <p:nvPr/>
        </p:nvGrpSpPr>
        <p:grpSpPr>
          <a:xfrm rot="10800000" flipV="1">
            <a:off x="1063510" y="1185981"/>
            <a:ext cx="5951538" cy="1460264"/>
            <a:chOff x="4734604" y="4558317"/>
            <a:chExt cx="5951538" cy="1460264"/>
          </a:xfrm>
        </p:grpSpPr>
        <p:sp>
          <p:nvSpPr>
            <p:cNvPr id="10" name="Google Shape;169;p19">
              <a:extLst>
                <a:ext uri="{FF2B5EF4-FFF2-40B4-BE49-F238E27FC236}">
                  <a16:creationId xmlns:a16="http://schemas.microsoft.com/office/drawing/2014/main" id="{1AD33E19-AA68-4DFC-8CE4-30F6DE1B7F00}"/>
                </a:ext>
              </a:extLst>
            </p:cNvPr>
            <p:cNvSpPr/>
            <p:nvPr/>
          </p:nvSpPr>
          <p:spPr>
            <a:xfrm>
              <a:off x="4980707" y="4558317"/>
              <a:ext cx="5705435" cy="1460191"/>
            </a:xfrm>
            <a:prstGeom prst="roundRect">
              <a:avLst>
                <a:gd name="adj" fmla="val 1649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3" name="Google Shape;170;p19">
              <a:extLst>
                <a:ext uri="{FF2B5EF4-FFF2-40B4-BE49-F238E27FC236}">
                  <a16:creationId xmlns:a16="http://schemas.microsoft.com/office/drawing/2014/main" id="{CB96E2A1-D9AE-4DD3-A8E9-EA952AA628B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60D4B40-A7DD-4C94-8BBA-915E3BB59E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5" r="9381"/>
          <a:stretch/>
        </p:blipFill>
        <p:spPr>
          <a:xfrm>
            <a:off x="4734604" y="0"/>
            <a:ext cx="7457396" cy="6858000"/>
          </a:xfrm>
          <a:prstGeom prst="rect">
            <a:avLst/>
          </a:prstGeom>
        </p:spPr>
      </p:pic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50916" y="1023143"/>
            <a:ext cx="348836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Ми з подругами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розпочали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проєкт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English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to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the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East в 2020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коли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почалася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пандемія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b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Нас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надихнула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викладачка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управління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проєктами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Католицького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університету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де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вчились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Вона сказала: «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Зробіть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цьому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курсі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себе. Не для галочки».</a:t>
            </a:r>
            <a:b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Ми давай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думати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де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наші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сильні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сторони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Виписали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англійська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волонтерство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дітей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сходу (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займались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цим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раніше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).</a:t>
            </a:r>
            <a:b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Господи!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Англійська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дітей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сходу! Давайте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9165231" y="6409813"/>
            <a:ext cx="2367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Володимир 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Неізвєстний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60D4B40-A7DD-4C94-8BBA-915E3BB59E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3" r="10373"/>
          <a:stretch/>
        </p:blipFill>
        <p:spPr>
          <a:xfrm>
            <a:off x="4734604" y="0"/>
            <a:ext cx="7457396" cy="6858000"/>
          </a:xfrm>
          <a:prstGeom prst="rect">
            <a:avLst/>
          </a:prstGeom>
        </p:spPr>
      </p:pic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50917" y="1484313"/>
            <a:ext cx="348768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Виникла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 менторство: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молоді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займаються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молодими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людьми.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хтось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чогось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досягнув, —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займаючись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дитиною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показує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все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можливо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Кожна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дитина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ментором ставила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собі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ціль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три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місяці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протягом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яких брала участь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нашому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проєкті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могли бути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зовсім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маленькі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речі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більші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вперше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житті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публічний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виступ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перекласти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шматок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улюбленої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книжки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коментувати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15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хвилин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футбольного матчу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англійською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9165231" y="6409813"/>
            <a:ext cx="2367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Володимир 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Неізвєстний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174494" y="2413526"/>
            <a:ext cx="594423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 вашу думку,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міг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якимось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чином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цей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проєкт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вплинути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людей в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процесі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міграції</a:t>
            </a:r>
            <a:r>
              <a:rPr lang="ru-RU" sz="2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6" b="1735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>
            <a:off x="5581650" y="3141841"/>
            <a:ext cx="5951538" cy="2573158"/>
            <a:chOff x="4734604" y="3445423"/>
            <a:chExt cx="5951538" cy="2573158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3445423"/>
              <a:ext cx="5705435" cy="2573086"/>
            </a:xfrm>
            <a:prstGeom prst="roundRect">
              <a:avLst>
                <a:gd name="adj" fmla="val 9465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7D9125A2-F73B-4EFE-A280-A1E96A024978}"/>
              </a:ext>
            </a:extLst>
          </p:cNvPr>
          <p:cNvGrpSpPr/>
          <p:nvPr/>
        </p:nvGrpSpPr>
        <p:grpSpPr>
          <a:xfrm>
            <a:off x="6519917" y="1484313"/>
            <a:ext cx="4281434" cy="1233648"/>
            <a:chOff x="6519917" y="1306335"/>
            <a:chExt cx="4281434" cy="1233648"/>
          </a:xfrm>
        </p:grpSpPr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4113EA3F-1A26-45A1-8F37-FD7D7AC1A780}"/>
                </a:ext>
              </a:extLst>
            </p:cNvPr>
            <p:cNvSpPr txBox="1"/>
            <p:nvPr/>
          </p:nvSpPr>
          <p:spPr>
            <a:xfrm>
              <a:off x="6519917" y="1306335"/>
              <a:ext cx="203353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3600" b="1" i="1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Руслана</a:t>
              </a:r>
              <a:endParaRPr lang="ru-RU" sz="3600" b="1" i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0" name="Google Shape;86;p13">
              <a:extLst>
                <a:ext uri="{FF2B5EF4-FFF2-40B4-BE49-F238E27FC236}">
                  <a16:creationId xmlns:a16="http://schemas.microsoft.com/office/drawing/2014/main" id="{826B1E5A-CB06-46AF-890D-01FE0A22AF32}"/>
                </a:ext>
              </a:extLst>
            </p:cNvPr>
            <p:cNvSpPr txBox="1"/>
            <p:nvPr/>
          </p:nvSpPr>
          <p:spPr>
            <a:xfrm>
              <a:off x="6519917" y="1893693"/>
              <a:ext cx="428143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учасниця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програми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en-US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English to the East, 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студентка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НаУКМА</a:t>
              </a:r>
              <a:endPara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6519916" y="3410291"/>
            <a:ext cx="489103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 лютому, коли ми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сім’єю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евакуювались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Лисичанська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довелося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постійно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розмовляти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англійською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оскільки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 погано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розуміли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польську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Шлях до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Польщі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важкий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18,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сестрі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— 28.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вдвох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приїхали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Перемишль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просто стали й не знали,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спілкуватись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англійською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могла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лише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</a:t>
            </a:r>
            <a:r>
              <a:rPr lang="uk-UA" sz="1200" dirty="0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Яна </a:t>
            </a:r>
            <a:r>
              <a:rPr lang="uk-UA" sz="1200" dirty="0" err="1">
                <a:solidFill>
                  <a:schemeClr val="bg1"/>
                </a:solidFill>
                <a:latin typeface="Advent Pro" pitchFamily="2" charset="0"/>
                <a:ea typeface="Arial" panose="020B0604020202020204" pitchFamily="34" charset="0"/>
              </a:rPr>
              <a:t>Коробенко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60D4B40-A7DD-4C94-8BBA-915E3BB59E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6"/>
          <a:stretch/>
        </p:blipFill>
        <p:spPr>
          <a:xfrm>
            <a:off x="4734604" y="0"/>
            <a:ext cx="7457396" cy="6858000"/>
          </a:xfrm>
          <a:prstGeom prst="rect">
            <a:avLst/>
          </a:prstGeom>
        </p:spPr>
      </p:pic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50917" y="1028363"/>
            <a:ext cx="348768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потім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волонтери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знайшли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Польщі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родину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поляків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нас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прихистили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Коли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дізналися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них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їдуть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українці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будинок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прибирали,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продукти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купували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взагалі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крутились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навколо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нас,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ніби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принцеси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Ми з сестрою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майже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плакали.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Після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чотирьох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днів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дорозі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коли вони нас так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зустріли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ми подумали: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невже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існують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такі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люди?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вдячна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досі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одночасно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важко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і легко.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прекрасна родина, ми жили в прекрасному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домі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ми гуляли,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спілкувались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Але в мене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завжди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відчуття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вдома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моя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країна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8791732" y="6409813"/>
            <a:ext cx="27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Русана</a:t>
            </a:r>
            <a:r>
              <a:rPr lang="ru-RU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та Аша». Фото з </a:t>
            </a:r>
            <a:r>
              <a:rPr lang="ru-RU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особистого</a:t>
            </a:r>
            <a:r>
              <a:rPr lang="ru-RU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архіву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1371</Words>
  <Application>Microsoft Office PowerPoint</Application>
  <PresentationFormat>Широкий екран</PresentationFormat>
  <Paragraphs>111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Advent Pro</vt:lpstr>
      <vt:lpstr>Advent Pro Black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Bohdan bodzjo</dc:creator>
  <cp:lastModifiedBy>Bohdan bodzjo</cp:lastModifiedBy>
  <cp:revision>39</cp:revision>
  <dcterms:modified xsi:type="dcterms:W3CDTF">2024-10-27T23:44:09Z</dcterms:modified>
</cp:coreProperties>
</file>