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Advent Pro"/>
      <p:regular r:id="rId30"/>
      <p:bold r:id="rId31"/>
      <p:italic r:id="rId32"/>
      <p:boldItalic r:id="rId33"/>
    </p:embeddedFont>
    <p:embeddedFont>
      <p:font typeface="Advent Pro Black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9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93" orient="horz"/>
        <p:guide pos="3840"/>
        <p:guide pos="225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dventPro-bold.fntdata"/><Relationship Id="rId30" Type="http://schemas.openxmlformats.org/officeDocument/2006/relationships/font" Target="fonts/AdventPro-regular.fntdata"/><Relationship Id="rId11" Type="http://schemas.openxmlformats.org/officeDocument/2006/relationships/slide" Target="slides/slide6.xml"/><Relationship Id="rId33" Type="http://schemas.openxmlformats.org/officeDocument/2006/relationships/font" Target="fonts/AdventPro-boldItalic.fntdata"/><Relationship Id="rId10" Type="http://schemas.openxmlformats.org/officeDocument/2006/relationships/slide" Target="slides/slide5.xml"/><Relationship Id="rId32" Type="http://schemas.openxmlformats.org/officeDocument/2006/relationships/font" Target="fonts/AdventPro-italic.fntdata"/><Relationship Id="rId13" Type="http://schemas.openxmlformats.org/officeDocument/2006/relationships/slide" Target="slides/slide8.xml"/><Relationship Id="rId35" Type="http://schemas.openxmlformats.org/officeDocument/2006/relationships/font" Target="fonts/AdventProBlack-boldItalic.fntdata"/><Relationship Id="rId12" Type="http://schemas.openxmlformats.org/officeDocument/2006/relationships/slide" Target="slides/slide7.xml"/><Relationship Id="rId34" Type="http://schemas.openxmlformats.org/officeDocument/2006/relationships/font" Target="fonts/AdventProBlack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58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b="0" i="0" sz="4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zakon.rada.gov.ua/laws/show/3236-17#Text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858432" y="832202"/>
            <a:ext cx="10709453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50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Волонтерство</a:t>
            </a:r>
            <a:endParaRPr b="1" sz="150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 rot="10800000">
            <a:off x="6937067" y="3429000"/>
            <a:ext cx="3869838" cy="1415697"/>
            <a:chOff x="3876367" y="4610100"/>
            <a:chExt cx="3869838" cy="1415697"/>
          </a:xfrm>
        </p:grpSpPr>
        <p:sp>
          <p:nvSpPr>
            <p:cNvPr id="87" name="Google Shape;87;p13"/>
            <p:cNvSpPr/>
            <p:nvPr/>
          </p:nvSpPr>
          <p:spPr>
            <a:xfrm>
              <a:off x="3876367" y="4610100"/>
              <a:ext cx="3665945" cy="1415697"/>
            </a:xfrm>
            <a:prstGeom prst="roundRect">
              <a:avLst>
                <a:gd fmla="val 23751" name="adj"/>
              </a:avLst>
            </a:prstGeom>
            <a:solidFill>
              <a:srgbClr val="FFD7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8" name="Google Shape;8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7177918" y="5560594"/>
              <a:ext cx="568287" cy="462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13"/>
          <p:cNvSpPr txBox="1"/>
          <p:nvPr/>
        </p:nvSpPr>
        <p:spPr>
          <a:xfrm>
            <a:off x="7314716" y="3521295"/>
            <a:ext cx="349218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Рой Г. Беннет</a:t>
            </a:r>
            <a:endParaRPr b="1" sz="20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«Завжди майте готовою руку, </a:t>
            </a:r>
            <a:br>
              <a:rPr i="1"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якою зможете допомогти комусь. Можливо, ви єдиний, хто це робить»</a:t>
            </a: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934630" y="5429694"/>
            <a:ext cx="6758304" cy="1041590"/>
            <a:chOff x="934630" y="5429694"/>
            <a:chExt cx="6758304" cy="104159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946234" y="5429694"/>
              <a:ext cx="6746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FFFFFF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«Більше, ніж я: солідарність і допомога в темні часи» Онлайн-версія</a:t>
              </a:r>
              <a:endParaRPr sz="18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92" name="Google Shape;9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4630" y="5955788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4950" y="6016984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6543527" y="2641700"/>
            <a:ext cx="3606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Ельзара </a:t>
            </a:r>
            <a:b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співзасновниця проєкту </a:t>
            </a:r>
            <a:b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English to the East, </a:t>
            </a:r>
            <a:b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кримська татарка.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22664" l="0" r="0" t="2239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6543531" y="1720493"/>
            <a:ext cx="516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 з подругами розпочали проєкт English to the East в 2020 році, коли почалася пандемія. Ми давай думати, де наші сильні сторони. Виписали: англійська, волонтерство для дітей зі сходу. Нас надихнула викладачка Католицького університету, де ми тоді вчились. </a:t>
            </a:r>
            <a:b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Господи! Англійська для дітей зі сходу! Давайте робити!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0" l="22709" r="18017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6543531" y="1720500"/>
            <a:ext cx="516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Виникла ідея про менторство: молоді люди займаються з молодими людьми. Кожна дитина з ментором ставила собі ціль на три місяці. Це могли бути зовсім маленькі речі або більші: вперше в житті зробити публічний виступ, перекласти шматок з улюбленої книжки чи коментувати 15 хвилин футбольного матчу англійською.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24932" r="15794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6543531" y="1348706"/>
            <a:ext cx="5169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 для мене навіть не в англійській, а скоріше в тому, що поруч були захопливі й цікаві люди. Це найбільше драйвило. </a:t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Зі вторгненням сталося дуже багато речей, пов’язаних із взаємодопомогою. Виявилось, що хтось із менторів допомагав у виїзді, надсилав гроші, купував речі своїм менті, давав переночувати у себе під час виїзду.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20363" r="20363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/>
        </p:nvSpPr>
        <p:spPr>
          <a:xfrm>
            <a:off x="6543525" y="1766700"/>
            <a:ext cx="4183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 лютому, коли ми з сім’єю евакуювались із Лисичанська, мені довелося постійно розмовляти англійською, оскільки ми погано розуміли польську.</a:t>
            </a:r>
            <a:endParaRPr b="1" i="1" sz="2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Руслана </a:t>
            </a:r>
            <a:b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учасниця програми English to the East, студентка НаУКМА.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-1" l="14017" r="10852" t="-1"/>
          <a:stretch/>
        </p:blipFill>
        <p:spPr>
          <a:xfrm rot="-5400000">
            <a:off x="-380998" y="380998"/>
            <a:ext cx="6858000" cy="609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6543525" y="941425"/>
            <a:ext cx="49176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Коли у мене почався English to the East, я була на першому курсі в Могилянці. На першій зустрічі з моїм ментором Сергієм я трошки боялась. Він ставить питання, а я намагаюсь відповідати англійською, а потім переходжу на українську. </a:t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Він мені казав: «Нє, Руся, так не піде, ти можеш якимись окольними шляхами одне слово хоч пів години пояснювати, тіки давай англійською!». А за три місяці у нас уже на сесії не лишилося жодного українського слова.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15713" l="-2" r="1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6543531" y="1535693"/>
            <a:ext cx="4950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 потім волонтери знайшли в Польщі родину поляків, які нас прихистили. Коли вони дізналися, що до них їдуть українці, вони будинок прибирали, продукти купували і взагалі крутились навколо нас, ніби ми принцеси. Ми з сестрою майже плакали. Після чотирьох днів у дорозі, коли вони нас так зустріли, ми подумали: невже існують такі люди? Дуже вдячна їм досі.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30961" l="47738" r="17798" t="10969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/>
        </p:nvSpPr>
        <p:spPr>
          <a:xfrm>
            <a:off x="6667501" y="2644168"/>
            <a:ext cx="4813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Чому люди </a:t>
            </a:r>
            <a:b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допомагають </a:t>
            </a:r>
            <a:b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одне одному?</a:t>
            </a:r>
            <a:endParaRPr b="1" sz="32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-2833602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8611" y="708942"/>
            <a:ext cx="5785714" cy="441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-948076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!</a:t>
            </a:r>
            <a:endParaRPr b="1" i="1" sz="80000">
              <a:solidFill>
                <a:srgbClr val="FFD718"/>
              </a:solidFill>
              <a:latin typeface="Advent Pro Black"/>
              <a:ea typeface="Advent Pro Black"/>
              <a:cs typeface="Advent Pro Black"/>
              <a:sym typeface="Advent Pro Black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6667501" y="5318061"/>
            <a:ext cx="46100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Мирослав</a:t>
            </a:r>
            <a: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b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дитячий психолог</a:t>
            </a:r>
            <a:endParaRPr b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6667501" y="889843"/>
            <a:ext cx="4610099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Солідарність на рівні окремих людей часто називають словами «допомога» і «підтримка», а ті, хто допомагають або підтримують, навіть не завжди розуміють, що вони проявляють солідарність. </a:t>
            </a:r>
            <a:endParaRPr b="1" sz="32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6543531" y="1535693"/>
            <a:ext cx="5166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 перші дні вторгнення </a:t>
            </a:r>
            <a:b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один мій хороший товариш сказав: 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«Перше, що треба буде людям, — </a:t>
            </a:r>
            <a:b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це їжа. І це буде весь час, 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поки триває війна»</a:t>
            </a:r>
            <a:endParaRPr b="1"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Денис </a:t>
            </a:r>
            <a:b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профспілковий органайзер, </a:t>
            </a:r>
            <a:b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культурний діяч, 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учасник волонтерської ініціативи «Кухня».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12462" l="0" r="0" t="12412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19109" l="0" r="0" t="8998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43530" y="1718501"/>
            <a:ext cx="5264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«Світ обіймають вірні обійми добровольців» </a:t>
            </a:r>
            <a:endParaRPr b="1" i="1" sz="5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Террі Гіллем,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Британський режисер.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543530" y="3364541"/>
            <a:ext cx="577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добровольців</a:t>
            </a:r>
            <a:endParaRPr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/>
        </p:nvSpPr>
        <p:spPr>
          <a:xfrm>
            <a:off x="6543531" y="1351043"/>
            <a:ext cx="4937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 відразу почали готувати. Спершу на кухні в нашої подруги на зйомній хаті. Простора кухня, але зовсім не професійна, супердомашня. В нас було три людини із автівками, я позичив термобокси в активісток львівської ініціативи «Їжа — це право», і ми кожного дня по декілька разів возили з тої хати на львівський вокзал їжу і чай. Ці супи і чаї розходилися буквально за 5–10 хвилин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b="0" l="10165" r="23213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/>
        </p:nvSpPr>
        <p:spPr>
          <a:xfrm>
            <a:off x="6543531" y="1902806"/>
            <a:ext cx="4365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 одній із недавніх дискусій щодо солідарності під час війни я почув думку про те, що солідарність — це праця. Щоб вона існувала, треба докласти зусиль, вивчити інший досвід і контекст, поборотися за свою позицію, власне, практикувати її.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 b="0" l="17190" r="32843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224" y="1594666"/>
            <a:ext cx="5425491" cy="2507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6667501" y="1748718"/>
            <a:ext cx="44214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Підлітки дуже сильні й мудрі. Шукайте підтримку, допомогу, просіть її — вона обов’язково буде. </a:t>
            </a:r>
            <a:endParaRPr b="1" sz="32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-948076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!</a:t>
            </a:r>
            <a:endParaRPr b="1" i="1" sz="80000">
              <a:solidFill>
                <a:srgbClr val="FFD718"/>
              </a:solidFill>
              <a:latin typeface="Advent Pro Black"/>
              <a:ea typeface="Advent Pro Black"/>
              <a:cs typeface="Advent Pro Black"/>
              <a:sym typeface="Advent Pro Black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6667501" y="4432338"/>
            <a:ext cx="461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Ірина,</a:t>
            </a:r>
            <a: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b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дитяча психологиня</a:t>
            </a:r>
            <a:endParaRPr b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9214" l="0" r="0" t="543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6543531" y="1441501"/>
            <a:ext cx="4257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«Будь тією зміною, яку хочеш бачити у світі!» </a:t>
            </a:r>
            <a:endParaRPr b="1" i="1" sz="5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Магатма Ґанді</a:t>
            </a:r>
            <a:endParaRPr sz="24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6543526" y="2264275"/>
            <a:ext cx="510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зміною</a:t>
            </a:r>
            <a:endParaRPr sz="18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/>
        </p:nvSpPr>
        <p:spPr>
          <a:xfrm>
            <a:off x="6096001" y="739498"/>
            <a:ext cx="540067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Освітню виставку створила команда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ГО “Київський освітній центр “Простір толерантності” в межах проєкту «Сприяння соціальній згуртованості в Україні» / Point 7 за підтримки Американської асоціації юристів Ініціативи з верховенства права (ABA ROLI).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Автори: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Ульяна Устінова,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Олександр Войтенко,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Мирослав Грінберг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Дизайн, макет: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Дана Верстак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Координаторка: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Анна Ленчовська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241" name="Google Shape;241;p36"/>
          <p:cNvGrpSpPr/>
          <p:nvPr/>
        </p:nvGrpSpPr>
        <p:grpSpPr>
          <a:xfrm>
            <a:off x="6151830" y="5747741"/>
            <a:ext cx="3558695" cy="515496"/>
            <a:chOff x="6151830" y="5747741"/>
            <a:chExt cx="3558695" cy="515496"/>
          </a:xfrm>
        </p:grpSpPr>
        <p:pic>
          <p:nvPicPr>
            <p:cNvPr id="242" name="Google Shape;242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1830" y="5747741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82150" y="5808937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6667501" y="2397943"/>
            <a:ext cx="481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Звичне слово Волонтер походить від французького  volontaire (доброволець). </a:t>
            </a:r>
            <a:r>
              <a:rPr b="1" i="1" lang="ru-RU" sz="32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Чому саме доброволець?</a:t>
            </a:r>
            <a:endParaRPr b="1" sz="32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-2833602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6667501" y="3860983"/>
            <a:ext cx="481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Чому саме доброволець?</a:t>
            </a:r>
            <a:endParaRPr b="1" sz="32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6543525" y="1272200"/>
            <a:ext cx="49488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24 лютого я проснувся зранку, повдягався, тато з мамою метушаться, а я заспаний, сиджу, їм, не знаю, що робиться.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І тато каже: «Війна». </a:t>
            </a:r>
            <a:b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такий кажу: «А в школу йти?».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Ну, якщо не йдем до школи — </a:t>
            </a:r>
            <a:b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b="1"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треба діяти</a:t>
            </a:r>
            <a:endParaRPr b="1"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Лев </a:t>
            </a:r>
            <a:b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Студент, волонтер.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12460" l="0" r="0" t="1241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6543525" y="1351050"/>
            <a:ext cx="4902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На другий день зранку я дізнався про формування у Жовкві волонтерського штабу. На той час мені було 16 років.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 були «мобільними волонтерами». Ми грузили буса з кордону й розвозили гуманітарну допомогу по області й за її межі. Виїжджали — світало. Повертались — темніло. А коли не треба було нікуди їхати, на вокзалі просто підходили й казали людям: «Ідемо, там можна поїсти, чаю попити, зігрітися!». 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7667" r="25710" t="0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6543531" y="1237556"/>
            <a:ext cx="53565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Мені хотілось допомогти людям, які залишились без домівки. Хай якийсь мінімальний вклад. Хтось виїжджав із-під окупації. Після обстрілів люди залишалися на вулиці в одних капцях. Коли хтось каже: «Ми привикли до війни», — я думаю, що взагалі до цього не можна привикати! Переважно це були мами з дітьми. Ніч, мороз на дворі, двері відкриваються, біля машини купа народу з проханням: «Заберіть нас звідси, ми тут вже третю добу!»</a:t>
            </a:r>
            <a:endParaRPr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7783" l="0" r="0" t="7784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6543525" y="1718163"/>
            <a:ext cx="4699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Десь після двох місяців волонтерства вчителька в школі мені сказала: «Лев, ти розумієш, що це вб’є твоє навчання і ти не здаш ЗНО і не вступиш, куди хотів?». </a:t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 їй завдячую, що вона мене навела взагалі на цю думку. Тоді я сказав хлопцям, що треба йти вчитись.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15569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845" y="749947"/>
            <a:ext cx="5237069" cy="355788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6667501" y="1002185"/>
            <a:ext cx="46100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Ти можеш робити </a:t>
            </a:r>
            <a:b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рівно стільки, скільки </a:t>
            </a:r>
            <a:b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ти можеш взяти на себе відповідальності. </a:t>
            </a:r>
            <a:b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 загрібати все — </a:t>
            </a:r>
            <a:b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32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 виснажує. </a:t>
            </a:r>
            <a:endParaRPr b="1" sz="32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-948076" y="-3116099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0">
                <a:solidFill>
                  <a:srgbClr val="FFD718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!</a:t>
            </a:r>
            <a:endParaRPr b="1" i="1" sz="80000">
              <a:solidFill>
                <a:srgbClr val="FFD718"/>
              </a:solidFill>
              <a:latin typeface="Advent Pro Black"/>
              <a:ea typeface="Advent Pro Black"/>
              <a:cs typeface="Advent Pro Black"/>
              <a:sym typeface="Advent Pro Black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667501" y="4741961"/>
            <a:ext cx="46100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Ірина,</a:t>
            </a:r>
            <a:r>
              <a:rPr b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b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дитяча психологиня</a:t>
            </a:r>
            <a:endParaRPr b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6667501" y="1732156"/>
            <a:ext cx="5019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Закон України </a:t>
            </a:r>
            <a:r>
              <a:rPr b="1" lang="ru-RU" sz="2400" u="sng">
                <a:solidFill>
                  <a:srgbClr val="C9DAF8"/>
                </a:solid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«Про волонтерську діяльність»</a:t>
            </a: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який був прийнятий у 2011 році називає три принципи:</a:t>
            </a:r>
            <a:b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endParaRPr sz="2400"/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Добровільність</a:t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Неприбутковість</a:t>
            </a:r>
            <a:endParaRPr i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Суспільна користь</a:t>
            </a:r>
            <a:endParaRPr b="1" sz="24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 b="0" l="28873" r="24485" t="16988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6667501" y="4664139"/>
            <a:ext cx="501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Чому саме такі?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