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Advent Pr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9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51">
          <p15:clr>
            <a:srgbClr val="A4A3A4"/>
          </p15:clr>
        </p15:guide>
        <p15:guide id="4" pos="4180">
          <p15:clr>
            <a:srgbClr val="A4A3A4"/>
          </p15:clr>
        </p15:guide>
        <p15:guide id="5" pos="39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93" orient="horz"/>
        <p:guide pos="3840"/>
        <p:guide pos="2251" orient="horz"/>
        <p:guide pos="4180"/>
        <p:guide pos="393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AdventPro-bold.fntdata"/><Relationship Id="rId10" Type="http://schemas.openxmlformats.org/officeDocument/2006/relationships/slide" Target="slides/slide5.xml"/><Relationship Id="rId21" Type="http://schemas.openxmlformats.org/officeDocument/2006/relationships/font" Target="fonts/AdventPro-regular.fntdata"/><Relationship Id="rId13" Type="http://schemas.openxmlformats.org/officeDocument/2006/relationships/slide" Target="slides/slide8.xml"/><Relationship Id="rId24" Type="http://schemas.openxmlformats.org/officeDocument/2006/relationships/font" Target="fonts/AdventPro-boldItalic.fntdata"/><Relationship Id="rId12" Type="http://schemas.openxmlformats.org/officeDocument/2006/relationships/slide" Target="slides/slide7.xml"/><Relationship Id="rId23" Type="http://schemas.openxmlformats.org/officeDocument/2006/relationships/font" Target="fonts/AdventPr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dvent Pr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та вміст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розділу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dvent Pr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 підпис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dvent Pr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і підпис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dvent Pr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5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dvent Pro"/>
              <a:buNone/>
              <a:defRPr b="0" i="0" sz="44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hyperlink" Target="https://solidarity.tolerspace.org.ua/solidarnist-u-sporti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5332420" y="4246551"/>
            <a:ext cx="6249980" cy="2168528"/>
          </a:xfrm>
          <a:custGeom>
            <a:rect b="b" l="l" r="r" t="t"/>
            <a:pathLst>
              <a:path extrusionOk="0" h="2168528" w="6249980">
                <a:moveTo>
                  <a:pt x="528630" y="569923"/>
                </a:moveTo>
                <a:cubicBezTo>
                  <a:pt x="528630" y="370896"/>
                  <a:pt x="236803" y="-1319"/>
                  <a:pt x="0" y="3"/>
                </a:cubicBezTo>
                <a:lnTo>
                  <a:pt x="5889610" y="6353"/>
                </a:lnTo>
                <a:cubicBezTo>
                  <a:pt x="6088637" y="6353"/>
                  <a:pt x="6249980" y="167696"/>
                  <a:pt x="6249980" y="366723"/>
                </a:cubicBezTo>
                <a:lnTo>
                  <a:pt x="6249980" y="1808158"/>
                </a:lnTo>
                <a:cubicBezTo>
                  <a:pt x="6249980" y="2007185"/>
                  <a:pt x="6088637" y="2168528"/>
                  <a:pt x="5889610" y="2168528"/>
                </a:cubicBezTo>
                <a:lnTo>
                  <a:pt x="895350" y="2168528"/>
                </a:lnTo>
                <a:cubicBezTo>
                  <a:pt x="696323" y="2168528"/>
                  <a:pt x="534980" y="2007185"/>
                  <a:pt x="534980" y="1808158"/>
                </a:cubicBezTo>
                <a:cubicBezTo>
                  <a:pt x="532863" y="1395413"/>
                  <a:pt x="530747" y="982668"/>
                  <a:pt x="528630" y="569923"/>
                </a:cubicBezTo>
                <a:close/>
              </a:path>
            </a:pathLst>
          </a:custGeom>
          <a:solidFill>
            <a:srgbClr val="FFD7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858432" y="422477"/>
            <a:ext cx="11104967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5000" u="none" cap="none" strike="noStrike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Яка буває</a:t>
            </a:r>
            <a:endParaRPr b="1" i="1" sz="15000" u="none" cap="none" strike="noStrike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5000" u="none" cap="none" strike="noStrike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СОЛІДАРНІСТЬ</a:t>
            </a:r>
            <a:endParaRPr b="1" i="1" sz="15000" u="none" cap="none" strike="noStrike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914030" y="5151880"/>
            <a:ext cx="382942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«Більше, ніж я: солідарність </a:t>
            </a:r>
            <a:br>
              <a:rPr b="0" i="0" lang="ru-RU" sz="1800" u="none" cap="none" strike="noStrike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b="0" i="0" lang="ru-RU" sz="1800" u="none" cap="none" strike="noStrike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і допомога в темні часи» Онлайн-версія</a:t>
            </a:r>
            <a:endParaRPr sz="18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858426" y="2252775"/>
            <a:ext cx="11333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50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СОЛІДАРНІСТЬ</a:t>
            </a:r>
            <a:endParaRPr b="1" i="1" sz="150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6164151" y="4456828"/>
            <a:ext cx="519464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283583"/>
                </a:solidFill>
                <a:latin typeface="Advent Pro"/>
                <a:ea typeface="Advent Pro"/>
                <a:cs typeface="Advent Pro"/>
                <a:sym typeface="Advent Pro"/>
              </a:rPr>
              <a:t>Слово «солідарність» широковживане. І кожна людина розуміє солідарність по-своєму. Ми не можемо дати вам єдиного вірного визначення солідарності, але завдяки нашій виставці ви зможете побачити різні її сторони та прояви і, можливо, зможете дати відповідь на питання «Що ж таке солідарність?»</a:t>
            </a:r>
            <a:endParaRPr b="1" sz="1800">
              <a:solidFill>
                <a:srgbClr val="283583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90" name="Google Shape;90;p13"/>
          <p:cNvGrpSpPr/>
          <p:nvPr/>
        </p:nvGrpSpPr>
        <p:grpSpPr>
          <a:xfrm>
            <a:off x="914030" y="5899591"/>
            <a:ext cx="3558695" cy="515496"/>
            <a:chOff x="6151830" y="5747741"/>
            <a:chExt cx="3558695" cy="515496"/>
          </a:xfrm>
        </p:grpSpPr>
        <p:pic>
          <p:nvPicPr>
            <p:cNvPr id="91" name="Google Shape;91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51830" y="5747741"/>
              <a:ext cx="1201367" cy="515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82150" y="5808937"/>
              <a:ext cx="1828375" cy="3931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2"/>
          <p:cNvPicPr preferRelativeResize="0"/>
          <p:nvPr/>
        </p:nvPicPr>
        <p:blipFill rotWithShape="1">
          <a:blip r:embed="rId3">
            <a:alphaModFix/>
          </a:blip>
          <a:srcRect b="-1" l="16105" r="24588" t="-15"/>
          <a:stretch/>
        </p:blipFill>
        <p:spPr>
          <a:xfrm>
            <a:off x="0" y="0"/>
            <a:ext cx="6095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6543530" y="1339394"/>
            <a:ext cx="4708800" cy="42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Ще один приклад солідарності людей, які належать до різних – і, як могло б здатись, – несумісних груп</a:t>
            </a:r>
            <a:endParaRPr sz="16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В 1984 році у Великій Британії шахтарі вийшли на страйк, який тривав цілий рік. Гроші профспілки влада конфіскувала. Рух LGSM (Геї і лесбійки на підтримку шахтарів) починає збирати гроші на концертах та гей-парадах на знак солідарності з протестувальниками. Проте навіть в умовах тривалого безробіття Національний союз гірняків відмовляється від допомоги ЛГБТ-спільноти.</a:t>
            </a:r>
            <a:endParaRPr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Представник невеликого шахтарського поселення Онллуїн дивується активізму ЛГБТ-спільноти, але приймає зібрані гроші.</a:t>
            </a:r>
            <a:endParaRPr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Перед гей-парадом 1985 року до колони LGSM на прайді неочікувано приєднується кілька сотен шахтарів.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/>
          </a:blip>
          <a:srcRect b="0" l="11468" r="9220" t="0"/>
          <a:stretch/>
        </p:blipFill>
        <p:spPr>
          <a:xfrm>
            <a:off x="2959100" y="3754517"/>
            <a:ext cx="3136900" cy="309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4">
            <a:alphaModFix/>
          </a:blip>
          <a:srcRect b="16802" l="2" r="6612" t="4593"/>
          <a:stretch/>
        </p:blipFill>
        <p:spPr>
          <a:xfrm>
            <a:off x="0" y="3754517"/>
            <a:ext cx="2870200" cy="3098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3"/>
          <p:cNvGrpSpPr/>
          <p:nvPr/>
        </p:nvGrpSpPr>
        <p:grpSpPr>
          <a:xfrm>
            <a:off x="6555205" y="1020160"/>
            <a:ext cx="4430400" cy="4306544"/>
            <a:chOff x="6555205" y="751447"/>
            <a:chExt cx="4430400" cy="4306544"/>
          </a:xfrm>
        </p:grpSpPr>
        <p:sp>
          <p:nvSpPr>
            <p:cNvPr id="192" name="Google Shape;192;p23"/>
            <p:cNvSpPr txBox="1"/>
            <p:nvPr/>
          </p:nvSpPr>
          <p:spPr>
            <a:xfrm>
              <a:off x="6555205" y="1548591"/>
              <a:ext cx="4430400" cy="35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У 1945 темношкірі бейсболісти не мали права грати в командах Головної ліги. Незважаючи на опір майже всього бейсбольного світу, менеджер команди «Бруклін Доджерс» Бранч Рікі підписав контракт із чорношкірим гравцем Джекі Робінсоном у 1946 р.</a:t>
              </a:r>
              <a:endParaRPr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Багато хто очікував протесту від капітана й зірки «Доджерсів» Пі Ві Різа, уродженця штату Кентуккі, де були сильні расові упередження. Однак Різ публічно підтримував Робінсона з перших, найважчих для Джекі днів. Коли глядачі почали цькувати Робінсона, Рівз обійняв його. Вони залишились друзями на все життя.</a:t>
              </a:r>
              <a:endParaRPr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93" name="Google Shape;193;p23"/>
            <p:cNvSpPr txBox="1"/>
            <p:nvPr/>
          </p:nvSpPr>
          <p:spPr>
            <a:xfrm>
              <a:off x="6555205" y="751447"/>
              <a:ext cx="3807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Як ви думаєте, чи можуть обійми бути проявом солідарності?</a:t>
              </a:r>
              <a:endParaRPr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94" name="Google Shape;194;p23"/>
          <p:cNvPicPr preferRelativeResize="0"/>
          <p:nvPr/>
        </p:nvPicPr>
        <p:blipFill rotWithShape="1">
          <a:blip r:embed="rId5">
            <a:alphaModFix/>
          </a:blip>
          <a:srcRect b="9636" l="0" r="0" t="9637"/>
          <a:stretch/>
        </p:blipFill>
        <p:spPr>
          <a:xfrm>
            <a:off x="0" y="-4683"/>
            <a:ext cx="6096000" cy="375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3"/>
          <p:cNvCxnSpPr/>
          <p:nvPr/>
        </p:nvCxnSpPr>
        <p:spPr>
          <a:xfrm>
            <a:off x="0" y="3749834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28358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6" name="Google Shape;196;p23"/>
          <p:cNvGrpSpPr/>
          <p:nvPr/>
        </p:nvGrpSpPr>
        <p:grpSpPr>
          <a:xfrm>
            <a:off x="6635866" y="5560904"/>
            <a:ext cx="3970177" cy="376637"/>
            <a:chOff x="4199070" y="5777938"/>
            <a:chExt cx="2001905" cy="376637"/>
          </a:xfrm>
        </p:grpSpPr>
        <p:sp>
          <p:nvSpPr>
            <p:cNvPr id="197" name="Google Shape;197;p23"/>
            <p:cNvSpPr/>
            <p:nvPr/>
          </p:nvSpPr>
          <p:spPr>
            <a:xfrm>
              <a:off x="4199070" y="5777938"/>
              <a:ext cx="1975598" cy="376637"/>
            </a:xfrm>
            <a:prstGeom prst="roundRect">
              <a:avLst>
                <a:gd fmla="val 11983" name="adj"/>
              </a:avLst>
            </a:prstGeom>
            <a:solidFill>
              <a:srgbClr val="FFD71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98" name="Google Shape;198;p23"/>
            <p:cNvSpPr txBox="1"/>
            <p:nvPr/>
          </p:nvSpPr>
          <p:spPr>
            <a:xfrm>
              <a:off x="4199075" y="5806497"/>
              <a:ext cx="2001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>
                  <a:solidFill>
                    <a:srgbClr val="283583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Дізнатись, як Робінсона підтримували інші, можна </a:t>
              </a:r>
              <a:r>
                <a:rPr b="1" lang="ru-RU" u="sng">
                  <a:solidFill>
                    <a:schemeClr val="hlink"/>
                  </a:solidFill>
                  <a:latin typeface="Advent Pro"/>
                  <a:ea typeface="Advent Pro"/>
                  <a:cs typeface="Advent Pro"/>
                  <a:sym typeface="Advent Pro"/>
                  <a:hlinkClick r:id="rId6"/>
                </a:rPr>
                <a:t>тут</a:t>
              </a:r>
              <a:endParaRPr b="1" i="1" sz="2000">
                <a:solidFill>
                  <a:srgbClr val="283583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12871" l="4642" r="9670" t="5293"/>
          <a:stretch/>
        </p:blipFill>
        <p:spPr>
          <a:xfrm>
            <a:off x="0" y="3573462"/>
            <a:ext cx="6096000" cy="328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 b="31424" l="0" r="0" t="29444"/>
          <a:stretch/>
        </p:blipFill>
        <p:spPr>
          <a:xfrm>
            <a:off x="0" y="-4683"/>
            <a:ext cx="6096000" cy="35781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24"/>
          <p:cNvCxnSpPr/>
          <p:nvPr/>
        </p:nvCxnSpPr>
        <p:spPr>
          <a:xfrm>
            <a:off x="0" y="3589497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28358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6" name="Google Shape;206;p24"/>
          <p:cNvGrpSpPr/>
          <p:nvPr/>
        </p:nvGrpSpPr>
        <p:grpSpPr>
          <a:xfrm>
            <a:off x="6555205" y="1635788"/>
            <a:ext cx="4754400" cy="3586424"/>
            <a:chOff x="6555205" y="798842"/>
            <a:chExt cx="4754400" cy="3586424"/>
          </a:xfrm>
        </p:grpSpPr>
        <p:sp>
          <p:nvSpPr>
            <p:cNvPr id="207" name="Google Shape;207;p24"/>
            <p:cNvSpPr txBox="1"/>
            <p:nvPr/>
          </p:nvSpPr>
          <p:spPr>
            <a:xfrm>
              <a:off x="6555205" y="2076466"/>
              <a:ext cx="4341300" cy="230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Мені було 10 років, коли мама розповіла, що в мене ВІЛ. Якщо чесно, я була шокована. 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В 16 я вирішила розкрити свій статус. Порадилась тільки з мамою. А вже через рік я зробила першу велику акцію. Стояла посеред парку Шевченка з табличкою «Обійми мене! В мене ВІЛ». 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Відеозапис акції переглянули понад мільйон разів.</a:t>
              </a:r>
              <a:endParaRPr sz="1600"/>
            </a:p>
          </p:txBody>
        </p:sp>
        <p:sp>
          <p:nvSpPr>
            <p:cNvPr id="208" name="Google Shape;208;p24"/>
            <p:cNvSpPr txBox="1"/>
            <p:nvPr/>
          </p:nvSpPr>
          <p:spPr>
            <a:xfrm>
              <a:off x="6555205" y="798842"/>
              <a:ext cx="4754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І ще дещо про обійми.</a:t>
              </a:r>
              <a:endParaRPr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09" name="Google Shape;209;p24"/>
            <p:cNvSpPr txBox="1"/>
            <p:nvPr/>
          </p:nvSpPr>
          <p:spPr>
            <a:xfrm>
              <a:off x="6555205" y="1228586"/>
              <a:ext cx="4754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Історія Яни</a:t>
              </a:r>
              <a:endParaRPr b="1" sz="3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 b="15609" l="0" r="9605" t="8069"/>
          <a:stretch/>
        </p:blipFill>
        <p:spPr>
          <a:xfrm>
            <a:off x="0" y="-4683"/>
            <a:ext cx="6096000" cy="6862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5"/>
          <p:cNvGrpSpPr/>
          <p:nvPr/>
        </p:nvGrpSpPr>
        <p:grpSpPr>
          <a:xfrm>
            <a:off x="6555204" y="442863"/>
            <a:ext cx="5192400" cy="5972274"/>
            <a:chOff x="6555204" y="589517"/>
            <a:chExt cx="5192400" cy="5972274"/>
          </a:xfrm>
        </p:grpSpPr>
        <p:sp>
          <p:nvSpPr>
            <p:cNvPr id="216" name="Google Shape;216;p25"/>
            <p:cNvSpPr txBox="1"/>
            <p:nvPr/>
          </p:nvSpPr>
          <p:spPr>
            <a:xfrm>
              <a:off x="6555204" y="2036591"/>
              <a:ext cx="5192400" cy="452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Люди підтримують одне одного, щоб мати когось, кому можна довіряти. 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У Румунії мені подобається, просто проблема полягає в тому, що тут немає більшості моїх друзів. 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Ще до повномасштабного вторгнення я з друзями грав кожен вечір у різні ігри онлайн із паралельним балаканням. І зараз це дуже підтримує.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Ми спілкуємося на різні теми: щось важливе або не дуже, щось зле або хороше. 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Тобі не обов’язково одразу про себе всім розповідати, взаємодіяти. Ти можеш пограти з новими людьми — і придивитись до них, проявити себе через свого персонажа. А вже потім виходити з кимось на інший рівень — особистих переписок, знайомства.</a:t>
              </a:r>
              <a:endParaRPr sz="1600"/>
            </a:p>
          </p:txBody>
        </p:sp>
        <p:sp>
          <p:nvSpPr>
            <p:cNvPr id="217" name="Google Shape;217;p25"/>
            <p:cNvSpPr txBox="1"/>
            <p:nvPr/>
          </p:nvSpPr>
          <p:spPr>
            <a:xfrm>
              <a:off x="6555204" y="589517"/>
              <a:ext cx="5078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Щоб проявляти солідарність, не обов’язково робити щось надзвичайне, інколи достатньо просто підтримувати зв’язок.</a:t>
              </a:r>
              <a:endParaRPr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18" name="Google Shape;218;p25"/>
            <p:cNvSpPr txBox="1"/>
            <p:nvPr/>
          </p:nvSpPr>
          <p:spPr>
            <a:xfrm>
              <a:off x="6555205" y="1228586"/>
              <a:ext cx="4754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Історія Яріка</a:t>
              </a:r>
              <a:endParaRPr b="1" sz="3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6"/>
          <p:cNvPicPr preferRelativeResize="0"/>
          <p:nvPr/>
        </p:nvPicPr>
        <p:blipFill rotWithShape="1">
          <a:blip r:embed="rId3">
            <a:alphaModFix/>
          </a:blip>
          <a:srcRect b="0" l="26300" r="14451" t="0"/>
          <a:stretch/>
        </p:blipFill>
        <p:spPr>
          <a:xfrm>
            <a:off x="0" y="-4683"/>
            <a:ext cx="6096000" cy="686268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6555204" y="1905150"/>
            <a:ext cx="51924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Офлайн тусити легше — бачиш міміку людини, легше розуміти емоції. Ще ти можеш зрозуміти, коли варто перестати щось робити, просто дивлячись на її обличчя, або на рухи. А онлайн у нас є правило: якщо хтось просить прям на серйозі перестати щось робити, то ми перестаємо.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Я запрошую в онлайн-спільноту тих, із ким мені комфортно спілкуватись. Точно не подобаються люди, які дискримінують інших людей за якісь ознаки, які змінити неможливо: стать, колір шкіри, будь-яке захворювання, інвалідність. Якщо  людина  дискримінує іншу за це, то я не зможу з нею потоваришувати.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/>
          <p:nvPr/>
        </p:nvSpPr>
        <p:spPr>
          <a:xfrm>
            <a:off x="6096001" y="739498"/>
            <a:ext cx="5400674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Освітню виставку створила команда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ГО “Київський освітній центр “Простір толерантності” в межах проєкту «Сприяння соціальній згуртованості в Україні» / Point 7 за підтримки Американської асоціації юристів Ініціативи з верховенства права (ABA ROLI).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Автори: 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Ульяна Устінова, 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Олександр Войтенко,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Мирослав Грінберг 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endParaRPr sz="18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Дизайн, макет: 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Дана Верстак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endParaRPr sz="18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Координаторка: </a:t>
            </a:r>
            <a:b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Анна Ленчовська</a:t>
            </a:r>
            <a:endParaRPr sz="18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230" name="Google Shape;230;p27"/>
          <p:cNvGrpSpPr/>
          <p:nvPr/>
        </p:nvGrpSpPr>
        <p:grpSpPr>
          <a:xfrm>
            <a:off x="6151830" y="5747741"/>
            <a:ext cx="3558695" cy="515496"/>
            <a:chOff x="6151830" y="5747741"/>
            <a:chExt cx="3558695" cy="515496"/>
          </a:xfrm>
        </p:grpSpPr>
        <p:pic>
          <p:nvPicPr>
            <p:cNvPr id="231" name="Google Shape;231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51830" y="5747741"/>
              <a:ext cx="1201368" cy="515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82150" y="5808937"/>
              <a:ext cx="1828375" cy="3931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12501" l="11174" r="0" t="12546"/>
          <a:stretch/>
        </p:blipFill>
        <p:spPr>
          <a:xfrm>
            <a:off x="0" y="0"/>
            <a:ext cx="6096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30632" l="2254" r="31034" t="0"/>
          <a:stretch/>
        </p:blipFill>
        <p:spPr>
          <a:xfrm>
            <a:off x="0" y="1395500"/>
            <a:ext cx="5896626" cy="5462498"/>
          </a:xfrm>
          <a:prstGeom prst="rect">
            <a:avLst/>
          </a:prstGeom>
          <a:noFill/>
          <a:ln>
            <a:noFill/>
          </a:ln>
          <a:effectLst>
            <a:outerShdw blurRad="139700" rotWithShape="0" algn="tl" dir="2700000" dist="88900">
              <a:srgbClr val="000000">
                <a:alpha val="40000"/>
              </a:srgbClr>
            </a:outerShdw>
          </a:effectLst>
        </p:spPr>
      </p:pic>
      <p:sp>
        <p:nvSpPr>
          <p:cNvPr id="99" name="Google Shape;99;p14"/>
          <p:cNvSpPr txBox="1"/>
          <p:nvPr/>
        </p:nvSpPr>
        <p:spPr>
          <a:xfrm>
            <a:off x="6543531" y="1762814"/>
            <a:ext cx="4416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На початку повномасштабного вторгнення Росії в Україну вісім ракет влучили по території Миколаївського зоопарку. Керівництво звернулося по допомогу до жителів України й усього світу. Люди почали активно купувати онлайн-квитки до Миколаївського зоопарку, хоч він був зачинений для відвідувачів, а саме місто перебувало під обстрілами.</a:t>
            </a:r>
            <a:endParaRPr sz="18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6543531" y="4620314"/>
            <a:ext cx="5127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розгінний блок від ракети, який впав </a:t>
            </a:r>
            <a:b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у Миколаївському зоопарку </a:t>
            </a:r>
            <a:b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</a:br>
            <a: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(фото зроблено 23.05.2024 р.) </a:t>
            </a:r>
            <a:endParaRPr sz="18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01" name="Google Shape;101;p14"/>
          <p:cNvGrpSpPr/>
          <p:nvPr/>
        </p:nvGrpSpPr>
        <p:grpSpPr>
          <a:xfrm rot="461358">
            <a:off x="4913194" y="3114257"/>
            <a:ext cx="2365083" cy="2365083"/>
            <a:chOff x="4761048" y="2790453"/>
            <a:chExt cx="2365102" cy="2365102"/>
          </a:xfrm>
        </p:grpSpPr>
        <p:sp>
          <p:nvSpPr>
            <p:cNvPr id="102" name="Google Shape;102;p14"/>
            <p:cNvSpPr/>
            <p:nvPr/>
          </p:nvSpPr>
          <p:spPr>
            <a:xfrm flipH="1" rot="-6991614">
              <a:off x="5061982" y="3091387"/>
              <a:ext cx="1763235" cy="1763235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19050">
              <a:solidFill>
                <a:srgbClr val="FFD71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 rot="-1711369">
              <a:off x="5101460" y="4292331"/>
              <a:ext cx="91064" cy="112708"/>
            </a:xfrm>
            <a:prstGeom prst="triangle">
              <a:avLst>
                <a:gd fmla="val 50000" name="adj"/>
              </a:avLst>
            </a:prstGeom>
            <a:solidFill>
              <a:srgbClr val="FFD71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/>
        </p:nvSpPr>
        <p:spPr>
          <a:xfrm>
            <a:off x="6543531" y="1756326"/>
            <a:ext cx="4660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Кількість донатів була такою великою, що зоопарк виплатив мільйон гривень до бюджету міста. Зоопарки Берліна, Таллінна, Варшави, Лодзі, Праги надсилали сухий корм. А Європейська асоціація зоопарків та акваріумів перерахувала для зоопарків України понад мільйон євро.</a:t>
            </a:r>
            <a:endParaRPr sz="18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6543531" y="3750048"/>
            <a:ext cx="512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Як ви думаєте, допомога грошима (чи інша матеріальна допомога) – це солідарність?</a:t>
            </a:r>
            <a:endParaRPr sz="18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3">
            <a:alphaModFix/>
          </a:blip>
          <a:srcRect b="-6255" l="-1236" r="-849" t="-6350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F1F2F6"/>
          </a:solidFill>
          <a:ln>
            <a:noFill/>
          </a:ln>
        </p:spPr>
      </p:pic>
      <p:grpSp>
        <p:nvGrpSpPr>
          <p:cNvPr id="111" name="Google Shape;111;p15"/>
          <p:cNvGrpSpPr/>
          <p:nvPr/>
        </p:nvGrpSpPr>
        <p:grpSpPr>
          <a:xfrm>
            <a:off x="6635750" y="4663755"/>
            <a:ext cx="1706432" cy="577471"/>
            <a:chOff x="4199068" y="5845011"/>
            <a:chExt cx="1706432" cy="577471"/>
          </a:xfrm>
        </p:grpSpPr>
        <p:sp>
          <p:nvSpPr>
            <p:cNvPr id="112" name="Google Shape;112;p15"/>
            <p:cNvSpPr/>
            <p:nvPr/>
          </p:nvSpPr>
          <p:spPr>
            <a:xfrm>
              <a:off x="4199068" y="5868484"/>
              <a:ext cx="1706432" cy="553998"/>
            </a:xfrm>
            <a:prstGeom prst="roundRect">
              <a:avLst>
                <a:gd fmla="val 11983" name="adj"/>
              </a:avLst>
            </a:prstGeom>
            <a:solidFill>
              <a:srgbClr val="FFD71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3" name="Google Shape;113;p15"/>
            <p:cNvSpPr txBox="1"/>
            <p:nvPr/>
          </p:nvSpPr>
          <p:spPr>
            <a:xfrm>
              <a:off x="4643566" y="5845011"/>
              <a:ext cx="817434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3000">
                  <a:solidFill>
                    <a:srgbClr val="283583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так</a:t>
              </a:r>
              <a:endParaRPr i="1" sz="3000">
                <a:solidFill>
                  <a:srgbClr val="283583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4" name="Google Shape;114;p15"/>
          <p:cNvGrpSpPr/>
          <p:nvPr/>
        </p:nvGrpSpPr>
        <p:grpSpPr>
          <a:xfrm>
            <a:off x="8705850" y="4663755"/>
            <a:ext cx="1706432" cy="577471"/>
            <a:chOff x="6269168" y="5845011"/>
            <a:chExt cx="1706432" cy="577471"/>
          </a:xfrm>
        </p:grpSpPr>
        <p:sp>
          <p:nvSpPr>
            <p:cNvPr id="115" name="Google Shape;115;p15"/>
            <p:cNvSpPr/>
            <p:nvPr/>
          </p:nvSpPr>
          <p:spPr>
            <a:xfrm>
              <a:off x="6269168" y="5868484"/>
              <a:ext cx="1706432" cy="553998"/>
            </a:xfrm>
            <a:prstGeom prst="roundRect">
              <a:avLst>
                <a:gd fmla="val 11983" name="adj"/>
              </a:avLst>
            </a:prstGeom>
            <a:solidFill>
              <a:srgbClr val="FFD71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6" name="Google Shape;116;p15"/>
            <p:cNvSpPr txBox="1"/>
            <p:nvPr/>
          </p:nvSpPr>
          <p:spPr>
            <a:xfrm>
              <a:off x="6832600" y="5845011"/>
              <a:ext cx="579566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3000">
                  <a:solidFill>
                    <a:srgbClr val="283583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ні</a:t>
              </a:r>
              <a:endParaRPr i="1" sz="3000">
                <a:solidFill>
                  <a:srgbClr val="283583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6"/>
          <p:cNvGrpSpPr/>
          <p:nvPr/>
        </p:nvGrpSpPr>
        <p:grpSpPr>
          <a:xfrm>
            <a:off x="6555200" y="747315"/>
            <a:ext cx="5167200" cy="3848985"/>
            <a:chOff x="6362694" y="1118360"/>
            <a:chExt cx="5167200" cy="3848985"/>
          </a:xfrm>
        </p:grpSpPr>
        <p:sp>
          <p:nvSpPr>
            <p:cNvPr id="122" name="Google Shape;122;p16"/>
            <p:cNvSpPr txBox="1"/>
            <p:nvPr/>
          </p:nvSpPr>
          <p:spPr>
            <a:xfrm>
              <a:off x="6362694" y="1919645"/>
              <a:ext cx="5167200" cy="30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Студенти з Колегії де Мілано організували збір серед жителів колегії і домовились з адміністрацією, щоб одному українському студенту надали кімнату безкоштовно.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Адміністрація колегії весь час питала, що мені потрібно з матеріальних речей. А потім ще вони такі: «Так, звичайно», – і ведуть мене в магазин взуття, а я взагалі не знаю, на який ціновий сегмент вони розраховують і на які гроші мені взагалі це можна купувати.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А ще Лін говорить про те, що отримувати допомогу непросто. </a:t>
              </a:r>
              <a:br>
                <a:rPr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</a:br>
              <a:r>
                <a:rPr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Що про це думає Лін, ви зможете прочитати тут:</a:t>
              </a:r>
              <a:endParaRPr sz="1600"/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362699" y="1118360"/>
              <a:ext cx="3174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Історія Лін</a:t>
              </a:r>
              <a:endParaRPr/>
            </a:p>
          </p:txBody>
        </p:sp>
      </p:grpSp>
      <p:grpSp>
        <p:nvGrpSpPr>
          <p:cNvPr id="124" name="Google Shape;124;p16"/>
          <p:cNvGrpSpPr/>
          <p:nvPr/>
        </p:nvGrpSpPr>
        <p:grpSpPr>
          <a:xfrm>
            <a:off x="6635864" y="4665170"/>
            <a:ext cx="2643048" cy="400200"/>
            <a:chOff x="4199068" y="5845011"/>
            <a:chExt cx="1332719" cy="400200"/>
          </a:xfrm>
        </p:grpSpPr>
        <p:sp>
          <p:nvSpPr>
            <p:cNvPr id="125" name="Google Shape;125;p16"/>
            <p:cNvSpPr/>
            <p:nvPr/>
          </p:nvSpPr>
          <p:spPr>
            <a:xfrm>
              <a:off x="4199070" y="5868484"/>
              <a:ext cx="1332717" cy="376637"/>
            </a:xfrm>
            <a:prstGeom prst="roundRect">
              <a:avLst>
                <a:gd fmla="val 11983" name="adj"/>
              </a:avLst>
            </a:prstGeom>
            <a:solidFill>
              <a:srgbClr val="FFD71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4199068" y="5845011"/>
              <a:ext cx="133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000">
                  <a:solidFill>
                    <a:srgbClr val="283583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Посилання на стенд Лін</a:t>
              </a:r>
              <a:endParaRPr i="1" sz="2000">
                <a:solidFill>
                  <a:srgbClr val="283583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7" name="Google Shape;127;p16"/>
          <p:cNvGrpSpPr/>
          <p:nvPr/>
        </p:nvGrpSpPr>
        <p:grpSpPr>
          <a:xfrm>
            <a:off x="6555199" y="5224800"/>
            <a:ext cx="3602100" cy="1033064"/>
            <a:chOff x="6555199" y="4726400"/>
            <a:chExt cx="3602100" cy="1033064"/>
          </a:xfrm>
        </p:grpSpPr>
        <p:grpSp>
          <p:nvGrpSpPr>
            <p:cNvPr id="128" name="Google Shape;128;p16"/>
            <p:cNvGrpSpPr/>
            <p:nvPr/>
          </p:nvGrpSpPr>
          <p:grpSpPr>
            <a:xfrm>
              <a:off x="6635749" y="5359264"/>
              <a:ext cx="3094455" cy="400200"/>
              <a:chOff x="4199069" y="5845011"/>
              <a:chExt cx="1560356" cy="400200"/>
            </a:xfrm>
          </p:grpSpPr>
          <p:sp>
            <p:nvSpPr>
              <p:cNvPr id="129" name="Google Shape;129;p16"/>
              <p:cNvSpPr/>
              <p:nvPr/>
            </p:nvSpPr>
            <p:spPr>
              <a:xfrm>
                <a:off x="4199070" y="5868484"/>
                <a:ext cx="1560355" cy="376637"/>
              </a:xfrm>
              <a:prstGeom prst="roundRect">
                <a:avLst>
                  <a:gd fmla="val 11983" name="adj"/>
                </a:avLst>
              </a:prstGeom>
              <a:solidFill>
                <a:srgbClr val="FFD71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endParaRPr>
              </a:p>
            </p:txBody>
          </p:sp>
          <p:sp>
            <p:nvSpPr>
              <p:cNvPr id="130" name="Google Shape;130;p16"/>
              <p:cNvSpPr txBox="1"/>
              <p:nvPr/>
            </p:nvSpPr>
            <p:spPr>
              <a:xfrm>
                <a:off x="4199069" y="5845011"/>
                <a:ext cx="1560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ru-RU" sz="2000">
                    <a:solidFill>
                      <a:srgbClr val="283583"/>
                    </a:solidFill>
                    <a:latin typeface="Advent Pro"/>
                    <a:ea typeface="Advent Pro"/>
                    <a:cs typeface="Advent Pro"/>
                    <a:sym typeface="Advent Pro"/>
                  </a:rPr>
                  <a:t>Посилання на стенд Ельзари</a:t>
                </a:r>
                <a:endParaRPr i="1" sz="2000">
                  <a:solidFill>
                    <a:srgbClr val="283583"/>
                  </a:solidFill>
                  <a:latin typeface="Advent Pro"/>
                  <a:ea typeface="Advent Pro"/>
                  <a:cs typeface="Advent Pro"/>
                  <a:sym typeface="Advent Pro"/>
                </a:endParaRPr>
              </a:p>
            </p:txBody>
          </p:sp>
        </p:grpSp>
        <p:sp>
          <p:nvSpPr>
            <p:cNvPr id="131" name="Google Shape;131;p16"/>
            <p:cNvSpPr txBox="1"/>
            <p:nvPr/>
          </p:nvSpPr>
          <p:spPr>
            <a:xfrm>
              <a:off x="6555199" y="4726400"/>
              <a:ext cx="3602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Про ще одну історію матеріальної допомоги ви можете прочитати тут:</a:t>
              </a:r>
              <a:endParaRPr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 b="14039" l="0" r="0" t="14039"/>
          <a:stretch/>
        </p:blipFill>
        <p:spPr>
          <a:xfrm>
            <a:off x="0" y="3570191"/>
            <a:ext cx="6096000" cy="328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>
            <a:alphaModFix/>
          </a:blip>
          <a:srcRect b="36903" l="0" r="0" t="23914"/>
          <a:stretch/>
        </p:blipFill>
        <p:spPr>
          <a:xfrm>
            <a:off x="0" y="-4682"/>
            <a:ext cx="6096000" cy="35781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6"/>
          <p:cNvCxnSpPr/>
          <p:nvPr/>
        </p:nvCxnSpPr>
        <p:spPr>
          <a:xfrm>
            <a:off x="0" y="3570191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28358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b="12437" l="0" r="0" t="12438"/>
          <a:stretch/>
        </p:blipFill>
        <p:spPr>
          <a:xfrm>
            <a:off x="0" y="-4683"/>
            <a:ext cx="6096000" cy="6862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7"/>
          <p:cNvGrpSpPr/>
          <p:nvPr/>
        </p:nvGrpSpPr>
        <p:grpSpPr>
          <a:xfrm>
            <a:off x="6555205" y="1873503"/>
            <a:ext cx="4754400" cy="2617451"/>
            <a:chOff x="6362699" y="958885"/>
            <a:chExt cx="4754400" cy="2617451"/>
          </a:xfrm>
        </p:grpSpPr>
        <p:sp>
          <p:nvSpPr>
            <p:cNvPr id="141" name="Google Shape;141;p17"/>
            <p:cNvSpPr txBox="1"/>
            <p:nvPr/>
          </p:nvSpPr>
          <p:spPr>
            <a:xfrm>
              <a:off x="6362699" y="1760136"/>
              <a:ext cx="4754400" cy="18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24 лютого я проснувся зранку, повдягався, тато з мамою метушаться, а я заспаний, сиджу, їм, не знаю, що робиться. І тато каже: «Війна». Я такий кажу: «А в школу йти?». Ну, якщо не йдем до школи – треба діяти.</a:t>
              </a:r>
              <a:endParaRPr sz="16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Мені хотілось допомогти людям, які залишились без домівки. Хай якийсь мінімальний вклад.</a:t>
              </a:r>
              <a:endParaRPr sz="1600"/>
            </a:p>
          </p:txBody>
        </p:sp>
        <p:sp>
          <p:nvSpPr>
            <p:cNvPr id="142" name="Google Shape;142;p17"/>
            <p:cNvSpPr txBox="1"/>
            <p:nvPr/>
          </p:nvSpPr>
          <p:spPr>
            <a:xfrm>
              <a:off x="6362699" y="958885"/>
              <a:ext cx="3174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Історія Лева</a:t>
              </a:r>
              <a:endParaRPr/>
            </a:p>
          </p:txBody>
        </p:sp>
      </p:grpSp>
      <p:sp>
        <p:nvSpPr>
          <p:cNvPr id="143" name="Google Shape;143;p17"/>
          <p:cNvSpPr txBox="1"/>
          <p:nvPr/>
        </p:nvSpPr>
        <p:spPr>
          <a:xfrm>
            <a:off x="6555205" y="4645779"/>
            <a:ext cx="475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Як ви думаєте, що міг зробити шістнадцятирічний юнак?</a:t>
            </a:r>
            <a:endParaRPr sz="1600"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/>
        </p:nvSpPr>
        <p:spPr>
          <a:xfrm>
            <a:off x="6555200" y="1202763"/>
            <a:ext cx="52137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На другий день зранку я дізнався про формування у Жовкві волонтерського штабу. На той час мені було 16 років.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Ми були «мобільними волонтерами». Ми грузили буса з кордону й розвозили гуманітарну допомогу по області й за її межі. Виїжджали — світало . Повертались — темніло. 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А коли не треба було нікуди їхати, на вокзалі просто підходили й казали людям: «Ідемо, там можна поїсти, чаю попити, зігрітися!». А могли просто стояти балакати, слухати їхні історії.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У перші дні війни приїхав із Житомира ром із сім’єю. Бусом із причепом. У причепі було три коні, а під тими кіньми — поросята. А кобилу, яка мала народжувати, вони везли з собою в салоні. Кобила їхала в салоні разом із жінкою і дітьми! Тобто тварин вони не змогли кинути.</a:t>
            </a:r>
            <a:endParaRPr sz="1600"/>
          </a:p>
        </p:txBody>
      </p:sp>
      <p:sp>
        <p:nvSpPr>
          <p:cNvPr id="149" name="Google Shape;149;p18"/>
          <p:cNvSpPr txBox="1"/>
          <p:nvPr/>
        </p:nvSpPr>
        <p:spPr>
          <a:xfrm>
            <a:off x="6555205" y="5316527"/>
            <a:ext cx="475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Як ви думаєте, волонтерство – це прояв солідарності?</a:t>
            </a:r>
            <a:endParaRPr sz="16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 rotWithShape="1">
          <a:blip r:embed="rId3">
            <a:alphaModFix/>
          </a:blip>
          <a:srcRect b="3186" l="0" r="0" t="12323"/>
          <a:stretch/>
        </p:blipFill>
        <p:spPr>
          <a:xfrm>
            <a:off x="0" y="3424317"/>
            <a:ext cx="6096000" cy="343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 rotWithShape="1">
          <a:blip r:embed="rId4">
            <a:alphaModFix/>
          </a:blip>
          <a:srcRect b="238" l="69" r="305" t="1"/>
          <a:stretch/>
        </p:blipFill>
        <p:spPr>
          <a:xfrm>
            <a:off x="0" y="-4683"/>
            <a:ext cx="6096000" cy="34336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8"/>
          <p:cNvCxnSpPr/>
          <p:nvPr/>
        </p:nvCxnSpPr>
        <p:spPr>
          <a:xfrm>
            <a:off x="0" y="3424317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28358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 b="12473" l="0" r="0" t="12474"/>
          <a:stretch/>
        </p:blipFill>
        <p:spPr>
          <a:xfrm>
            <a:off x="0" y="-4683"/>
            <a:ext cx="6096000" cy="6862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9"/>
          <p:cNvGrpSpPr/>
          <p:nvPr/>
        </p:nvGrpSpPr>
        <p:grpSpPr>
          <a:xfrm>
            <a:off x="6555205" y="1085896"/>
            <a:ext cx="5916300" cy="4895401"/>
            <a:chOff x="6555205" y="607859"/>
            <a:chExt cx="5916300" cy="4895401"/>
          </a:xfrm>
        </p:grpSpPr>
        <p:grpSp>
          <p:nvGrpSpPr>
            <p:cNvPr id="159" name="Google Shape;159;p19"/>
            <p:cNvGrpSpPr/>
            <p:nvPr/>
          </p:nvGrpSpPr>
          <p:grpSpPr>
            <a:xfrm>
              <a:off x="6555205" y="2137590"/>
              <a:ext cx="5916300" cy="3365670"/>
              <a:chOff x="6362699" y="850757"/>
              <a:chExt cx="5916300" cy="3365670"/>
            </a:xfrm>
          </p:grpSpPr>
          <p:sp>
            <p:nvSpPr>
              <p:cNvPr id="160" name="Google Shape;160;p19"/>
              <p:cNvSpPr txBox="1"/>
              <p:nvPr/>
            </p:nvSpPr>
            <p:spPr>
              <a:xfrm>
                <a:off x="6362699" y="1661327"/>
                <a:ext cx="4754400" cy="255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ru-RU" sz="1600">
                    <a:solidFill>
                      <a:schemeClr val="lt1"/>
                    </a:solidFill>
                    <a:latin typeface="Advent Pro"/>
                    <a:ea typeface="Advent Pro"/>
                    <a:cs typeface="Advent Pro"/>
                    <a:sym typeface="Advent Pro"/>
                  </a:rPr>
                  <a:t>Зимою 2021–2022 я вирішив ініціювати молодіжний ромський центр у Каховці. Ми отримали старе приміщення від міської влади. Там треба було зробити ремонт. Більш за все я хвилювався, що не вдасться когось долучити до цього процесу, зацікавити цим.</a:t>
                </a:r>
                <a:endParaRPr sz="1600"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i="1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ru-RU" sz="1600">
                    <a:solidFill>
                      <a:schemeClr val="lt1"/>
                    </a:solidFill>
                    <a:latin typeface="Advent Pro"/>
                    <a:ea typeface="Advent Pro"/>
                    <a:cs typeface="Advent Pro"/>
                    <a:sym typeface="Advent Pro"/>
                  </a:rPr>
                  <a:t>У Каховці проживають дві великі ромські громади: серви (християни) та кримські роми (мусульмани). Представники різних ромських громад часто не спілкуються одне з одним взагалі, навіть якщо живуть в одному місті.</a:t>
                </a:r>
                <a:endParaRPr sz="1600"/>
              </a:p>
            </p:txBody>
          </p:sp>
          <p:sp>
            <p:nvSpPr>
              <p:cNvPr id="161" name="Google Shape;161;p19"/>
              <p:cNvSpPr txBox="1"/>
              <p:nvPr/>
            </p:nvSpPr>
            <p:spPr>
              <a:xfrm>
                <a:off x="6362699" y="850757"/>
                <a:ext cx="5916300" cy="64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-RU" sz="3600">
                    <a:solidFill>
                      <a:srgbClr val="FFD718"/>
                    </a:solidFill>
                    <a:latin typeface="Advent Pro"/>
                    <a:ea typeface="Advent Pro"/>
                    <a:cs typeface="Advent Pro"/>
                    <a:sym typeface="Advent Pro"/>
                  </a:rPr>
                  <a:t>Про це – в історії Януша</a:t>
                </a:r>
                <a:endParaRPr b="1" sz="3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endParaRPr>
              </a:p>
            </p:txBody>
          </p:sp>
        </p:grpSp>
        <p:sp>
          <p:nvSpPr>
            <p:cNvPr id="162" name="Google Shape;162;p19"/>
            <p:cNvSpPr txBox="1"/>
            <p:nvPr/>
          </p:nvSpPr>
          <p:spPr>
            <a:xfrm>
              <a:off x="6591559" y="607859"/>
              <a:ext cx="47544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Проявляти солідарність нелегко (хоча, як ви впевнитесь, побачивши всі історії на цій виставці, не так складно, як часто видається). Але наскільки ж може бути важчим проявити солідарність з тими, хто несхожий на тебе! Це взагалі можливо?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/>
        </p:nvSpPr>
        <p:spPr>
          <a:xfrm>
            <a:off x="6555200" y="812250"/>
            <a:ext cx="5037600" cy="5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Я з громади сервів. Але в мене були дружні контакти і з деякими кримами через роботу в школі. Я працював там півтора року і за цей час побудував добру комунікацію з учнями, в першу чергу, і з батьками.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І коли ми почали ремонт у молодіжному центрі, днів через десять велика кримська родина (семеро чоловіків) долучилася до нас. Вони не зовсім розуміли, що відбувається. В них була ідея, що це щось важливе. Такого не було раніше, щоб ці дві громади співпрацювали і щось робили разом. </a:t>
            </a:r>
            <a:endParaRPr i="1"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А пізніше почали долучатися й українці. Ми завершили центр на 90%. А потім почалось російське вторгнення.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Важливо не лише проявляти солідарність самому, а й допомагати іншим бути солідарними одне з одним – незважаючи на різну релігію чи етнічне походження. Але для того, щоб бути солідарними, все ж необхідно щось спільне.</a:t>
            </a:r>
            <a:endParaRPr sz="16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rPr>
              <a:t>Як ви думаєте що?</a:t>
            </a:r>
            <a:endParaRPr sz="1600">
              <a:solidFill>
                <a:srgbClr val="FFD7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3">
            <a:alphaModFix/>
          </a:blip>
          <a:srcRect b="9385" l="0" r="0" t="14363"/>
          <a:stretch/>
        </p:blipFill>
        <p:spPr>
          <a:xfrm>
            <a:off x="0" y="3754517"/>
            <a:ext cx="6096000" cy="309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4">
            <a:alphaModFix/>
          </a:blip>
          <a:srcRect b="0" l="0" r="0" t="7500"/>
          <a:stretch/>
        </p:blipFill>
        <p:spPr>
          <a:xfrm>
            <a:off x="0" y="-4683"/>
            <a:ext cx="6096000" cy="375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0"/>
          <p:cNvCxnSpPr/>
          <p:nvPr/>
        </p:nvCxnSpPr>
        <p:spPr>
          <a:xfrm>
            <a:off x="0" y="3749834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28358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 b="9926" l="0" r="0" t="2115"/>
          <a:stretch/>
        </p:blipFill>
        <p:spPr>
          <a:xfrm>
            <a:off x="0" y="-4683"/>
            <a:ext cx="6096000" cy="6862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1"/>
          <p:cNvGrpSpPr/>
          <p:nvPr/>
        </p:nvGrpSpPr>
        <p:grpSpPr>
          <a:xfrm>
            <a:off x="6543525" y="1342270"/>
            <a:ext cx="4939800" cy="4173467"/>
            <a:chOff x="6543525" y="1273982"/>
            <a:chExt cx="4939800" cy="4173467"/>
          </a:xfrm>
        </p:grpSpPr>
        <p:sp>
          <p:nvSpPr>
            <p:cNvPr id="177" name="Google Shape;177;p21"/>
            <p:cNvSpPr txBox="1"/>
            <p:nvPr/>
          </p:nvSpPr>
          <p:spPr>
            <a:xfrm>
              <a:off x="6543525" y="1753249"/>
              <a:ext cx="49398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ru-RU" sz="2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«Солідарне суспільство </a:t>
              </a:r>
              <a:br>
                <a:rPr b="1" i="1" lang="ru-RU" sz="2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</a:br>
              <a:r>
                <a:rPr b="1" i="1" lang="ru-RU" sz="2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може бути створене не тільки </a:t>
              </a:r>
              <a:br>
                <a:rPr b="1" i="1" lang="ru-RU" sz="2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</a:br>
              <a:r>
                <a:rPr b="1" i="1" lang="ru-RU" sz="2600">
                  <a:solidFill>
                    <a:srgbClr val="FFD718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з «однієї раси, однієї нації, однієї держави», а й із безлічі різних расових, етнічних, політичних і релігійних груп... коли в них поряд із їхніми специфічними цінностями й нормами є спільний фонд основних цінностей та узгоджених норм».</a:t>
              </a:r>
              <a:endParaRPr sz="2600">
                <a:solidFill>
                  <a:srgbClr val="FFD718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8" name="Google Shape;178;p21"/>
            <p:cNvSpPr txBox="1"/>
            <p:nvPr/>
          </p:nvSpPr>
          <p:spPr>
            <a:xfrm>
              <a:off x="6555205" y="1273982"/>
              <a:ext cx="4754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lt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Про це й писав Питирим Сорокін:</a:t>
              </a:r>
              <a:endParaRPr sz="16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